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y="5143500" cx="9144000"/>
  <p:notesSz cx="6858000" cy="9144000"/>
  <p:embeddedFontLst>
    <p:embeddedFont>
      <p:font typeface="Montserrat"/>
      <p:regular r:id="rId21"/>
      <p:bold r:id="rId22"/>
      <p:italic r:id="rId23"/>
      <p:boldItalic r:id="rId24"/>
    </p:embeddedFont>
    <p:embeddedFont>
      <p:font typeface="Lato"/>
      <p:regular r:id="rId25"/>
      <p:bold r:id="rId26"/>
      <p:italic r:id="rId27"/>
      <p:boldItalic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font" Target="fonts/Montserrat-bold.fntdata"/><Relationship Id="rId21" Type="http://schemas.openxmlformats.org/officeDocument/2006/relationships/font" Target="fonts/Montserrat-regular.fntdata"/><Relationship Id="rId24" Type="http://schemas.openxmlformats.org/officeDocument/2006/relationships/font" Target="fonts/Montserrat-boldItalic.fntdata"/><Relationship Id="rId23" Type="http://schemas.openxmlformats.org/officeDocument/2006/relationships/font" Target="fonts/Montserrat-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Lato-bold.fntdata"/><Relationship Id="rId25" Type="http://schemas.openxmlformats.org/officeDocument/2006/relationships/font" Target="fonts/Lato-regular.fntdata"/><Relationship Id="rId28" Type="http://schemas.openxmlformats.org/officeDocument/2006/relationships/font" Target="fonts/Lato-boldItalic.fntdata"/><Relationship Id="rId27" Type="http://schemas.openxmlformats.org/officeDocument/2006/relationships/font" Target="fonts/Lato-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Katie</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d53557d694_1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7" name="Google Shape;187;gd53557d694_1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Sam Ferguson</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d53557d694_1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6" name="Google Shape;196;gd53557d694_1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David</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d53557d694_1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2" name="Google Shape;202;gd53557d694_1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George</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gd53557d694_0_1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8" name="Google Shape;208;gd53557d694_0_1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Rohan</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d53557d694_0_1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5" name="Google Shape;215;gd53557d694_0_1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gd53557d694_0_1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1" name="Google Shape;221;gd53557d694_0_1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d53557d694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d53557d694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Katie</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d53557d694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d53557d694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Katie</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d53557d694_0_1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d53557d694_0_1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George</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d53557d694_1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d53557d694_1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David</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d53557d694_1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d53557d694_1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George</a:t>
            </a:r>
            <a:r>
              <a:rPr lang="en"/>
              <a:t>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d53557d694_0_1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d53557d694_0_1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Tabitha</a:t>
            </a:r>
            <a:endParaRPr/>
          </a:p>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d53557d694_0_1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d53557d694_0_1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Tabitha</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d53557d694_0_1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d53557d694_0_1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Sam Ferguson</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rot="5400000">
            <a:off x="7500300" y="505"/>
            <a:ext cx="1643700" cy="1643700"/>
          </a:xfrm>
          <a:prstGeom prst="diagStripe">
            <a:avLst>
              <a:gd fmla="val 0" name="adj"/>
            </a:avLst>
          </a:prstGeom>
          <a:solidFill>
            <a:schemeClr val="lt1">
              <a:alpha val="303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 name="Google Shape;11;p2"/>
          <p:cNvGrpSpPr/>
          <p:nvPr/>
        </p:nvGrpSpPr>
        <p:grpSpPr>
          <a:xfrm>
            <a:off x="0" y="490"/>
            <a:ext cx="5153705" cy="5134399"/>
            <a:chOff x="0" y="75"/>
            <a:chExt cx="5153705" cy="5152950"/>
          </a:xfrm>
        </p:grpSpPr>
        <p:sp>
          <p:nvSpPr>
            <p:cNvPr id="12" name="Google Shape;12;p2"/>
            <p:cNvSpPr/>
            <p:nvPr/>
          </p:nvSpPr>
          <p:spPr>
            <a:xfrm rot="-5400000">
              <a:off x="455" y="-225"/>
              <a:ext cx="5152800" cy="5153700"/>
            </a:xfrm>
            <a:prstGeom prst="diagStripe">
              <a:avLst>
                <a:gd fmla="val 50000" name="adj"/>
              </a:avLst>
            </a:prstGeom>
            <a:solidFill>
              <a:schemeClr val="lt1">
                <a:alpha val="303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rot="-5400000">
              <a:off x="150" y="1145825"/>
              <a:ext cx="3996600" cy="3996900"/>
            </a:xfrm>
            <a:prstGeom prst="diagStripe">
              <a:avLst>
                <a:gd fmla="val 58774" name="adj"/>
              </a:avLst>
            </a:prstGeom>
            <a:solidFill>
              <a:schemeClr val="lt1">
                <a:alpha val="303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2"/>
            <p:cNvSpPr/>
            <p:nvPr/>
          </p:nvSpPr>
          <p:spPr>
            <a:xfrm rot="-5400000">
              <a:off x="1646" y="-75"/>
              <a:ext cx="2299800" cy="23001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2"/>
            <p:cNvSpPr/>
            <p:nvPr/>
          </p:nvSpPr>
          <p:spPr>
            <a:xfrm flipH="1">
              <a:off x="652821" y="590035"/>
              <a:ext cx="2300100" cy="2299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 name="Google Shape;16;p2"/>
          <p:cNvSpPr txBox="1"/>
          <p:nvPr>
            <p:ph type="ctrTitle"/>
          </p:nvPr>
        </p:nvSpPr>
        <p:spPr>
          <a:xfrm>
            <a:off x="3537150" y="1578400"/>
            <a:ext cx="5017500" cy="1578900"/>
          </a:xfrm>
          <a:prstGeom prst="rect">
            <a:avLst/>
          </a:prstGeom>
        </p:spPr>
        <p:txBody>
          <a:bodyPr anchorCtr="0" anchor="t" bIns="91425" lIns="91425" spcFirstLastPara="1" rIns="91425" wrap="square" tIns="91425">
            <a:normAutofit/>
          </a:bodyPr>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p:txBody>
      </p:sp>
      <p:sp>
        <p:nvSpPr>
          <p:cNvPr id="17" name="Google Shape;17;p2"/>
          <p:cNvSpPr txBox="1"/>
          <p:nvPr>
            <p:ph idx="1" type="subTitle"/>
          </p:nvPr>
        </p:nvSpPr>
        <p:spPr>
          <a:xfrm>
            <a:off x="5083950" y="3924925"/>
            <a:ext cx="3470700" cy="5061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p:txBody>
      </p:sp>
      <p:sp>
        <p:nvSpPr>
          <p:cNvPr id="18" name="Google Shape;18;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05" name="Shape 105"/>
        <p:cNvGrpSpPr/>
        <p:nvPr/>
      </p:nvGrpSpPr>
      <p:grpSpPr>
        <a:xfrm>
          <a:off x="0" y="0"/>
          <a:ext cx="0" cy="0"/>
          <a:chOff x="0" y="0"/>
          <a:chExt cx="0" cy="0"/>
        </a:xfrm>
      </p:grpSpPr>
      <p:grpSp>
        <p:nvGrpSpPr>
          <p:cNvPr id="106" name="Google Shape;106;p11"/>
          <p:cNvGrpSpPr/>
          <p:nvPr/>
        </p:nvGrpSpPr>
        <p:grpSpPr>
          <a:xfrm>
            <a:off x="4406400" y="0"/>
            <a:ext cx="4737600" cy="5143065"/>
            <a:chOff x="4406400" y="0"/>
            <a:chExt cx="4737600" cy="5143065"/>
          </a:xfrm>
        </p:grpSpPr>
        <p:sp>
          <p:nvSpPr>
            <p:cNvPr id="107" name="Google Shape;107;p11"/>
            <p:cNvSpPr/>
            <p:nvPr/>
          </p:nvSpPr>
          <p:spPr>
            <a:xfrm rot="5400000">
              <a:off x="4408200" y="-1800"/>
              <a:ext cx="47340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11"/>
            <p:cNvSpPr/>
            <p:nvPr/>
          </p:nvSpPr>
          <p:spPr>
            <a:xfrm rot="5400000">
              <a:off x="4841125" y="5700"/>
              <a:ext cx="42981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11"/>
            <p:cNvSpPr/>
            <p:nvPr/>
          </p:nvSpPr>
          <p:spPr>
            <a:xfrm rot="-5400000">
              <a:off x="5618399" y="123646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11"/>
            <p:cNvSpPr/>
            <p:nvPr/>
          </p:nvSpPr>
          <p:spPr>
            <a:xfrm flipH="1">
              <a:off x="5849857" y="14439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11"/>
            <p:cNvSpPr/>
            <p:nvPr/>
          </p:nvSpPr>
          <p:spPr>
            <a:xfrm rot="-5400000">
              <a:off x="5987081" y="24694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11"/>
            <p:cNvSpPr/>
            <p:nvPr/>
          </p:nvSpPr>
          <p:spPr>
            <a:xfrm flipH="1">
              <a:off x="6222115" y="267695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1"/>
            <p:cNvSpPr/>
            <p:nvPr/>
          </p:nvSpPr>
          <p:spPr>
            <a:xfrm rot="-5400000">
              <a:off x="6675341" y="186201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1"/>
            <p:cNvSpPr/>
            <p:nvPr/>
          </p:nvSpPr>
          <p:spPr>
            <a:xfrm flipH="1">
              <a:off x="6908099" y="2069505"/>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11"/>
            <p:cNvSpPr/>
            <p:nvPr/>
          </p:nvSpPr>
          <p:spPr>
            <a:xfrm rot="-5400000">
              <a:off x="6861141" y="247781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11"/>
            <p:cNvSpPr/>
            <p:nvPr/>
          </p:nvSpPr>
          <p:spPr>
            <a:xfrm flipH="1">
              <a:off x="7965266" y="269296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1"/>
            <p:cNvSpPr/>
            <p:nvPr/>
          </p:nvSpPr>
          <p:spPr>
            <a:xfrm flipH="1">
              <a:off x="8145082" y="330875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1"/>
            <p:cNvSpPr/>
            <p:nvPr/>
          </p:nvSpPr>
          <p:spPr>
            <a:xfrm rot="-5400000">
              <a:off x="7047599" y="309501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11"/>
            <p:cNvSpPr/>
            <p:nvPr/>
          </p:nvSpPr>
          <p:spPr>
            <a:xfrm flipH="1">
              <a:off x="7276649" y="330250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11"/>
            <p:cNvSpPr/>
            <p:nvPr/>
          </p:nvSpPr>
          <p:spPr>
            <a:xfrm rot="-5400000">
              <a:off x="7227414" y="3710807"/>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11"/>
            <p:cNvSpPr/>
            <p:nvPr/>
          </p:nvSpPr>
          <p:spPr>
            <a:xfrm flipH="1">
              <a:off x="7462448" y="391829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11"/>
            <p:cNvSpPr/>
            <p:nvPr/>
          </p:nvSpPr>
          <p:spPr>
            <a:xfrm rot="-5400000">
              <a:off x="8102491" y="371847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11"/>
            <p:cNvSpPr/>
            <p:nvPr/>
          </p:nvSpPr>
          <p:spPr>
            <a:xfrm flipH="1">
              <a:off x="8334533" y="392596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11"/>
            <p:cNvSpPr/>
            <p:nvPr/>
          </p:nvSpPr>
          <p:spPr>
            <a:xfrm rot="-5400000">
              <a:off x="8288290" y="43342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5" name="Google Shape;125;p11"/>
          <p:cNvSpPr txBox="1"/>
          <p:nvPr>
            <p:ph hasCustomPrompt="1" type="title"/>
          </p:nvPr>
        </p:nvSpPr>
        <p:spPr>
          <a:xfrm>
            <a:off x="823850" y="1284675"/>
            <a:ext cx="4776000" cy="1300800"/>
          </a:xfrm>
          <a:prstGeom prst="rect">
            <a:avLst/>
          </a:prstGeom>
        </p:spPr>
        <p:txBody>
          <a:bodyPr anchorCtr="0" anchor="t" bIns="91425" lIns="91425" spcFirstLastPara="1" rIns="91425" wrap="square" tIns="91425">
            <a:normAutofit/>
          </a:bodyPr>
          <a:lstStyle>
            <a:lvl1pPr lvl="0">
              <a:spcBef>
                <a:spcPts val="0"/>
              </a:spcBef>
              <a:spcAft>
                <a:spcPts val="0"/>
              </a:spcAft>
              <a:buSzPts val="8000"/>
              <a:buNone/>
              <a:defRPr sz="8000"/>
            </a:lvl1pPr>
            <a:lvl2pPr lvl="1">
              <a:spcBef>
                <a:spcPts val="0"/>
              </a:spcBef>
              <a:spcAft>
                <a:spcPts val="0"/>
              </a:spcAft>
              <a:buSzPts val="8000"/>
              <a:buNone/>
              <a:defRPr sz="8000"/>
            </a:lvl2pPr>
            <a:lvl3pPr lvl="2">
              <a:spcBef>
                <a:spcPts val="0"/>
              </a:spcBef>
              <a:spcAft>
                <a:spcPts val="0"/>
              </a:spcAft>
              <a:buSzPts val="8000"/>
              <a:buNone/>
              <a:defRPr sz="8000"/>
            </a:lvl3pPr>
            <a:lvl4pPr lvl="3">
              <a:spcBef>
                <a:spcPts val="0"/>
              </a:spcBef>
              <a:spcAft>
                <a:spcPts val="0"/>
              </a:spcAft>
              <a:buSzPts val="8000"/>
              <a:buNone/>
              <a:defRPr sz="8000"/>
            </a:lvl4pPr>
            <a:lvl5pPr lvl="4">
              <a:spcBef>
                <a:spcPts val="0"/>
              </a:spcBef>
              <a:spcAft>
                <a:spcPts val="0"/>
              </a:spcAft>
              <a:buSzPts val="8000"/>
              <a:buNone/>
              <a:defRPr sz="8000"/>
            </a:lvl5pPr>
            <a:lvl6pPr lvl="5">
              <a:spcBef>
                <a:spcPts val="0"/>
              </a:spcBef>
              <a:spcAft>
                <a:spcPts val="0"/>
              </a:spcAft>
              <a:buSzPts val="8000"/>
              <a:buNone/>
              <a:defRPr sz="8000"/>
            </a:lvl6pPr>
            <a:lvl7pPr lvl="6">
              <a:spcBef>
                <a:spcPts val="0"/>
              </a:spcBef>
              <a:spcAft>
                <a:spcPts val="0"/>
              </a:spcAft>
              <a:buSzPts val="8000"/>
              <a:buNone/>
              <a:defRPr sz="8000"/>
            </a:lvl7pPr>
            <a:lvl8pPr lvl="7">
              <a:spcBef>
                <a:spcPts val="0"/>
              </a:spcBef>
              <a:spcAft>
                <a:spcPts val="0"/>
              </a:spcAft>
              <a:buSzPts val="8000"/>
              <a:buNone/>
              <a:defRPr sz="8000"/>
            </a:lvl8pPr>
            <a:lvl9pPr lvl="8">
              <a:spcBef>
                <a:spcPts val="0"/>
              </a:spcBef>
              <a:spcAft>
                <a:spcPts val="0"/>
              </a:spcAft>
              <a:buSzPts val="8000"/>
              <a:buNone/>
              <a:defRPr sz="8000"/>
            </a:lvl9pPr>
          </a:lstStyle>
          <a:p>
            <a:r>
              <a:t>xx%</a:t>
            </a:r>
          </a:p>
        </p:txBody>
      </p:sp>
      <p:sp>
        <p:nvSpPr>
          <p:cNvPr id="126" name="Google Shape;126;p11"/>
          <p:cNvSpPr txBox="1"/>
          <p:nvPr>
            <p:ph idx="1" type="body"/>
          </p:nvPr>
        </p:nvSpPr>
        <p:spPr>
          <a:xfrm>
            <a:off x="823850" y="2643124"/>
            <a:ext cx="4776000" cy="12189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127" name="Google Shape;12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8" name="Shape 128"/>
        <p:cNvGrpSpPr/>
        <p:nvPr/>
      </p:nvGrpSpPr>
      <p:grpSpPr>
        <a:xfrm>
          <a:off x="0" y="0"/>
          <a:ext cx="0" cy="0"/>
          <a:chOff x="0" y="0"/>
          <a:chExt cx="0" cy="0"/>
        </a:xfrm>
      </p:grpSpPr>
      <p:sp>
        <p:nvSpPr>
          <p:cNvPr id="129" name="Google Shape;12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9" name="Shape 19"/>
        <p:cNvGrpSpPr/>
        <p:nvPr/>
      </p:nvGrpSpPr>
      <p:grpSpPr>
        <a:xfrm>
          <a:off x="0" y="0"/>
          <a:ext cx="0" cy="0"/>
          <a:chOff x="0" y="0"/>
          <a:chExt cx="0" cy="0"/>
        </a:xfrm>
      </p:grpSpPr>
      <p:grpSp>
        <p:nvGrpSpPr>
          <p:cNvPr id="20" name="Google Shape;20;p3"/>
          <p:cNvGrpSpPr/>
          <p:nvPr/>
        </p:nvGrpSpPr>
        <p:grpSpPr>
          <a:xfrm>
            <a:off x="4406400" y="0"/>
            <a:ext cx="4737600" cy="5143065"/>
            <a:chOff x="4406400" y="0"/>
            <a:chExt cx="4737600" cy="5143065"/>
          </a:xfrm>
        </p:grpSpPr>
        <p:sp>
          <p:nvSpPr>
            <p:cNvPr id="21" name="Google Shape;21;p3"/>
            <p:cNvSpPr/>
            <p:nvPr/>
          </p:nvSpPr>
          <p:spPr>
            <a:xfrm rot="5400000">
              <a:off x="4408200" y="-1800"/>
              <a:ext cx="47340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3"/>
            <p:cNvSpPr/>
            <p:nvPr/>
          </p:nvSpPr>
          <p:spPr>
            <a:xfrm rot="5400000">
              <a:off x="4841125" y="5700"/>
              <a:ext cx="42981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3"/>
            <p:cNvSpPr/>
            <p:nvPr/>
          </p:nvSpPr>
          <p:spPr>
            <a:xfrm rot="-5400000">
              <a:off x="5618399" y="123646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3"/>
            <p:cNvSpPr/>
            <p:nvPr/>
          </p:nvSpPr>
          <p:spPr>
            <a:xfrm flipH="1">
              <a:off x="5849857" y="14439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3"/>
            <p:cNvSpPr/>
            <p:nvPr/>
          </p:nvSpPr>
          <p:spPr>
            <a:xfrm rot="-5400000">
              <a:off x="5987081" y="24694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3"/>
            <p:cNvSpPr/>
            <p:nvPr/>
          </p:nvSpPr>
          <p:spPr>
            <a:xfrm flipH="1">
              <a:off x="6222115" y="267695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3"/>
            <p:cNvSpPr/>
            <p:nvPr/>
          </p:nvSpPr>
          <p:spPr>
            <a:xfrm rot="-5400000">
              <a:off x="6675341" y="186201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3"/>
            <p:cNvSpPr/>
            <p:nvPr/>
          </p:nvSpPr>
          <p:spPr>
            <a:xfrm flipH="1">
              <a:off x="6908099" y="2069505"/>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3"/>
            <p:cNvSpPr/>
            <p:nvPr/>
          </p:nvSpPr>
          <p:spPr>
            <a:xfrm rot="-5400000">
              <a:off x="6861141" y="247781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3"/>
            <p:cNvSpPr/>
            <p:nvPr/>
          </p:nvSpPr>
          <p:spPr>
            <a:xfrm flipH="1">
              <a:off x="7965266" y="269296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3"/>
            <p:cNvSpPr/>
            <p:nvPr/>
          </p:nvSpPr>
          <p:spPr>
            <a:xfrm flipH="1">
              <a:off x="8145082" y="330875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3"/>
            <p:cNvSpPr/>
            <p:nvPr/>
          </p:nvSpPr>
          <p:spPr>
            <a:xfrm rot="-5400000">
              <a:off x="7047599" y="309501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3"/>
            <p:cNvSpPr/>
            <p:nvPr/>
          </p:nvSpPr>
          <p:spPr>
            <a:xfrm flipH="1">
              <a:off x="7276649" y="330250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3"/>
            <p:cNvSpPr/>
            <p:nvPr/>
          </p:nvSpPr>
          <p:spPr>
            <a:xfrm rot="-5400000">
              <a:off x="7227414" y="3710807"/>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3"/>
            <p:cNvSpPr/>
            <p:nvPr/>
          </p:nvSpPr>
          <p:spPr>
            <a:xfrm flipH="1">
              <a:off x="7462448" y="391829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3"/>
            <p:cNvSpPr/>
            <p:nvPr/>
          </p:nvSpPr>
          <p:spPr>
            <a:xfrm rot="-5400000">
              <a:off x="8102491" y="371847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3"/>
            <p:cNvSpPr/>
            <p:nvPr/>
          </p:nvSpPr>
          <p:spPr>
            <a:xfrm flipH="1">
              <a:off x="8334533" y="392596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3"/>
            <p:cNvSpPr/>
            <p:nvPr/>
          </p:nvSpPr>
          <p:spPr>
            <a:xfrm rot="-5400000">
              <a:off x="8288290" y="43342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9" name="Google Shape;39;p3"/>
          <p:cNvSpPr txBox="1"/>
          <p:nvPr>
            <p:ph type="title"/>
          </p:nvPr>
        </p:nvSpPr>
        <p:spPr>
          <a:xfrm>
            <a:off x="823850" y="2053000"/>
            <a:ext cx="4587000" cy="1148700"/>
          </a:xfrm>
          <a:prstGeom prst="rect">
            <a:avLst/>
          </a:prstGeom>
        </p:spPr>
        <p:txBody>
          <a:bodyPr anchorCtr="0" anchor="ctr"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40" name="Google Shape;40;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41" name="Shape 41"/>
        <p:cNvGrpSpPr/>
        <p:nvPr/>
      </p:nvGrpSpPr>
      <p:grpSpPr>
        <a:xfrm>
          <a:off x="0" y="0"/>
          <a:ext cx="0" cy="0"/>
          <a:chOff x="0" y="0"/>
          <a:chExt cx="0" cy="0"/>
        </a:xfrm>
      </p:grpSpPr>
      <p:grpSp>
        <p:nvGrpSpPr>
          <p:cNvPr id="42" name="Google Shape;42;p4"/>
          <p:cNvGrpSpPr/>
          <p:nvPr/>
        </p:nvGrpSpPr>
        <p:grpSpPr>
          <a:xfrm>
            <a:off x="0" y="381001"/>
            <a:ext cx="1037850" cy="1016287"/>
            <a:chOff x="0" y="381001"/>
            <a:chExt cx="1037850" cy="1016287"/>
          </a:xfrm>
        </p:grpSpPr>
        <p:sp>
          <p:nvSpPr>
            <p:cNvPr id="43" name="Google Shape;43;p4"/>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4"/>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5" name="Google Shape;45;p4"/>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6" name="Google Shape;46;p4"/>
          <p:cNvSpPr txBox="1"/>
          <p:nvPr>
            <p:ph idx="1" type="body"/>
          </p:nvPr>
        </p:nvSpPr>
        <p:spPr>
          <a:xfrm>
            <a:off x="1297500" y="1567550"/>
            <a:ext cx="7038900" cy="29112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47" name="Google Shape;47;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48" name="Shape 48"/>
        <p:cNvGrpSpPr/>
        <p:nvPr/>
      </p:nvGrpSpPr>
      <p:grpSpPr>
        <a:xfrm>
          <a:off x="0" y="0"/>
          <a:ext cx="0" cy="0"/>
          <a:chOff x="0" y="0"/>
          <a:chExt cx="0" cy="0"/>
        </a:xfrm>
      </p:grpSpPr>
      <p:grpSp>
        <p:nvGrpSpPr>
          <p:cNvPr id="49" name="Google Shape;49;p5"/>
          <p:cNvGrpSpPr/>
          <p:nvPr/>
        </p:nvGrpSpPr>
        <p:grpSpPr>
          <a:xfrm>
            <a:off x="0" y="381001"/>
            <a:ext cx="1037850" cy="1016287"/>
            <a:chOff x="0" y="381001"/>
            <a:chExt cx="1037850" cy="1016287"/>
          </a:xfrm>
        </p:grpSpPr>
        <p:sp>
          <p:nvSpPr>
            <p:cNvPr id="50" name="Google Shape;50;p5"/>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5"/>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2" name="Google Shape;52;p5"/>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53" name="Google Shape;53;p5"/>
          <p:cNvSpPr txBox="1"/>
          <p:nvPr>
            <p:ph idx="1" type="body"/>
          </p:nvPr>
        </p:nvSpPr>
        <p:spPr>
          <a:xfrm>
            <a:off x="1297500" y="1567550"/>
            <a:ext cx="3403200" cy="29112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54" name="Google Shape;54;p5"/>
          <p:cNvSpPr txBox="1"/>
          <p:nvPr>
            <p:ph idx="2" type="body"/>
          </p:nvPr>
        </p:nvSpPr>
        <p:spPr>
          <a:xfrm>
            <a:off x="4933221" y="1567550"/>
            <a:ext cx="3403200" cy="29112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55" name="Google Shape;55;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6" name="Shape 56"/>
        <p:cNvGrpSpPr/>
        <p:nvPr/>
      </p:nvGrpSpPr>
      <p:grpSpPr>
        <a:xfrm>
          <a:off x="0" y="0"/>
          <a:ext cx="0" cy="0"/>
          <a:chOff x="0" y="0"/>
          <a:chExt cx="0" cy="0"/>
        </a:xfrm>
      </p:grpSpPr>
      <p:grpSp>
        <p:nvGrpSpPr>
          <p:cNvPr id="57" name="Google Shape;57;p6"/>
          <p:cNvGrpSpPr/>
          <p:nvPr/>
        </p:nvGrpSpPr>
        <p:grpSpPr>
          <a:xfrm>
            <a:off x="0" y="381001"/>
            <a:ext cx="1037850" cy="1016287"/>
            <a:chOff x="0" y="381001"/>
            <a:chExt cx="1037850" cy="1016287"/>
          </a:xfrm>
        </p:grpSpPr>
        <p:sp>
          <p:nvSpPr>
            <p:cNvPr id="58" name="Google Shape;58;p6"/>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6"/>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0" name="Google Shape;60;p6"/>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61" name="Google Shape;61;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62" name="Shape 62"/>
        <p:cNvGrpSpPr/>
        <p:nvPr/>
      </p:nvGrpSpPr>
      <p:grpSpPr>
        <a:xfrm>
          <a:off x="0" y="0"/>
          <a:ext cx="0" cy="0"/>
          <a:chOff x="0" y="0"/>
          <a:chExt cx="0" cy="0"/>
        </a:xfrm>
      </p:grpSpPr>
      <p:grpSp>
        <p:nvGrpSpPr>
          <p:cNvPr id="63" name="Google Shape;63;p7"/>
          <p:cNvGrpSpPr/>
          <p:nvPr/>
        </p:nvGrpSpPr>
        <p:grpSpPr>
          <a:xfrm>
            <a:off x="0" y="381001"/>
            <a:ext cx="1037850" cy="1016287"/>
            <a:chOff x="0" y="381001"/>
            <a:chExt cx="1037850" cy="1016287"/>
          </a:xfrm>
        </p:grpSpPr>
        <p:sp>
          <p:nvSpPr>
            <p:cNvPr id="64" name="Google Shape;64;p7"/>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7"/>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6" name="Google Shape;66;p7"/>
          <p:cNvSpPr txBox="1"/>
          <p:nvPr>
            <p:ph type="title"/>
          </p:nvPr>
        </p:nvSpPr>
        <p:spPr>
          <a:xfrm>
            <a:off x="1297500" y="393750"/>
            <a:ext cx="3798900" cy="1493100"/>
          </a:xfrm>
          <a:prstGeom prst="rect">
            <a:avLst/>
          </a:prstGeom>
        </p:spPr>
        <p:txBody>
          <a:bodyPr anchorCtr="0" anchor="t"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67" name="Google Shape;67;p7"/>
          <p:cNvSpPr txBox="1"/>
          <p:nvPr>
            <p:ph idx="1" type="body"/>
          </p:nvPr>
        </p:nvSpPr>
        <p:spPr>
          <a:xfrm>
            <a:off x="1297500" y="1972550"/>
            <a:ext cx="3798900" cy="24159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68" name="Google Shape;68;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69" name="Shape 69"/>
        <p:cNvGrpSpPr/>
        <p:nvPr/>
      </p:nvGrpSpPr>
      <p:grpSpPr>
        <a:xfrm>
          <a:off x="0" y="0"/>
          <a:ext cx="0" cy="0"/>
          <a:chOff x="0" y="0"/>
          <a:chExt cx="0" cy="0"/>
        </a:xfrm>
      </p:grpSpPr>
      <p:grpSp>
        <p:nvGrpSpPr>
          <p:cNvPr id="70" name="Google Shape;70;p8"/>
          <p:cNvGrpSpPr/>
          <p:nvPr/>
        </p:nvGrpSpPr>
        <p:grpSpPr>
          <a:xfrm>
            <a:off x="4406400" y="0"/>
            <a:ext cx="4737600" cy="5143500"/>
            <a:chOff x="4406400" y="0"/>
            <a:chExt cx="4737600" cy="5143500"/>
          </a:xfrm>
        </p:grpSpPr>
        <p:sp>
          <p:nvSpPr>
            <p:cNvPr id="71" name="Google Shape;71;p8"/>
            <p:cNvSpPr/>
            <p:nvPr/>
          </p:nvSpPr>
          <p:spPr>
            <a:xfrm rot="5400000">
              <a:off x="4407900" y="-1500"/>
              <a:ext cx="47346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8"/>
            <p:cNvSpPr/>
            <p:nvPr/>
          </p:nvSpPr>
          <p:spPr>
            <a:xfrm rot="5400000">
              <a:off x="4840825" y="6000"/>
              <a:ext cx="42987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8"/>
            <p:cNvSpPr/>
            <p:nvPr/>
          </p:nvSpPr>
          <p:spPr>
            <a:xfrm rot="-5400000">
              <a:off x="5618399" y="123664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8"/>
            <p:cNvSpPr/>
            <p:nvPr/>
          </p:nvSpPr>
          <p:spPr>
            <a:xfrm flipH="1">
              <a:off x="5849857" y="144407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8"/>
            <p:cNvSpPr/>
            <p:nvPr/>
          </p:nvSpPr>
          <p:spPr>
            <a:xfrm rot="-5400000">
              <a:off x="5987081" y="246974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8"/>
            <p:cNvSpPr/>
            <p:nvPr/>
          </p:nvSpPr>
          <p:spPr>
            <a:xfrm flipH="1">
              <a:off x="6222115" y="2677179"/>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8"/>
            <p:cNvSpPr/>
            <p:nvPr/>
          </p:nvSpPr>
          <p:spPr>
            <a:xfrm rot="-5400000">
              <a:off x="6675341" y="186224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8"/>
            <p:cNvSpPr/>
            <p:nvPr/>
          </p:nvSpPr>
          <p:spPr>
            <a:xfrm flipH="1">
              <a:off x="6908099" y="2069680"/>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8"/>
            <p:cNvSpPr/>
            <p:nvPr/>
          </p:nvSpPr>
          <p:spPr>
            <a:xfrm rot="-5400000">
              <a:off x="6861141" y="247808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8"/>
            <p:cNvSpPr/>
            <p:nvPr/>
          </p:nvSpPr>
          <p:spPr>
            <a:xfrm flipH="1">
              <a:off x="7965266" y="269319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8"/>
            <p:cNvSpPr/>
            <p:nvPr/>
          </p:nvSpPr>
          <p:spPr>
            <a:xfrm flipH="1">
              <a:off x="8145082" y="330903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8"/>
            <p:cNvSpPr/>
            <p:nvPr/>
          </p:nvSpPr>
          <p:spPr>
            <a:xfrm rot="-5400000">
              <a:off x="7047599" y="309534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8"/>
            <p:cNvSpPr/>
            <p:nvPr/>
          </p:nvSpPr>
          <p:spPr>
            <a:xfrm flipH="1">
              <a:off x="7276649" y="330278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8"/>
            <p:cNvSpPr/>
            <p:nvPr/>
          </p:nvSpPr>
          <p:spPr>
            <a:xfrm rot="-5400000">
              <a:off x="7227414" y="3711189"/>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8"/>
            <p:cNvSpPr/>
            <p:nvPr/>
          </p:nvSpPr>
          <p:spPr>
            <a:xfrm flipH="1">
              <a:off x="7462448" y="391862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8"/>
            <p:cNvSpPr/>
            <p:nvPr/>
          </p:nvSpPr>
          <p:spPr>
            <a:xfrm rot="-5400000">
              <a:off x="8102491" y="37188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8"/>
            <p:cNvSpPr/>
            <p:nvPr/>
          </p:nvSpPr>
          <p:spPr>
            <a:xfrm flipH="1">
              <a:off x="8334533" y="392629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8"/>
            <p:cNvSpPr/>
            <p:nvPr/>
          </p:nvSpPr>
          <p:spPr>
            <a:xfrm rot="-5400000">
              <a:off x="8288290" y="433470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9" name="Google Shape;89;p8"/>
          <p:cNvSpPr txBox="1"/>
          <p:nvPr>
            <p:ph type="title"/>
          </p:nvPr>
        </p:nvSpPr>
        <p:spPr>
          <a:xfrm>
            <a:off x="823850" y="866775"/>
            <a:ext cx="4587000" cy="3521100"/>
          </a:xfrm>
          <a:prstGeom prst="rect">
            <a:avLst/>
          </a:prstGeom>
        </p:spPr>
        <p:txBody>
          <a:bodyPr anchorCtr="0" anchor="ctr"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90" name="Google Shape;90;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91" name="Shape 91"/>
        <p:cNvGrpSpPr/>
        <p:nvPr/>
      </p:nvGrpSpPr>
      <p:grpSpPr>
        <a:xfrm>
          <a:off x="0" y="0"/>
          <a:ext cx="0" cy="0"/>
          <a:chOff x="0" y="0"/>
          <a:chExt cx="0" cy="0"/>
        </a:xfrm>
      </p:grpSpPr>
      <p:grpSp>
        <p:nvGrpSpPr>
          <p:cNvPr id="92" name="Google Shape;92;p9"/>
          <p:cNvGrpSpPr/>
          <p:nvPr/>
        </p:nvGrpSpPr>
        <p:grpSpPr>
          <a:xfrm>
            <a:off x="0" y="381001"/>
            <a:ext cx="1037850" cy="1016287"/>
            <a:chOff x="0" y="381001"/>
            <a:chExt cx="1037850" cy="1016287"/>
          </a:xfrm>
        </p:grpSpPr>
        <p:sp>
          <p:nvSpPr>
            <p:cNvPr id="93" name="Google Shape;93;p9"/>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9"/>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5" name="Google Shape;95;p9"/>
          <p:cNvSpPr txBox="1"/>
          <p:nvPr>
            <p:ph type="title"/>
          </p:nvPr>
        </p:nvSpPr>
        <p:spPr>
          <a:xfrm>
            <a:off x="1297500" y="1658325"/>
            <a:ext cx="3036300" cy="1751700"/>
          </a:xfrm>
          <a:prstGeom prst="rect">
            <a:avLst/>
          </a:prstGeom>
        </p:spPr>
        <p:txBody>
          <a:bodyPr anchorCtr="0" anchor="t"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96" name="Google Shape;96;p9"/>
          <p:cNvSpPr txBox="1"/>
          <p:nvPr>
            <p:ph idx="1" type="subTitle"/>
          </p:nvPr>
        </p:nvSpPr>
        <p:spPr>
          <a:xfrm>
            <a:off x="1297500" y="3538000"/>
            <a:ext cx="3036300" cy="5061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p:txBody>
      </p:sp>
      <p:sp>
        <p:nvSpPr>
          <p:cNvPr id="97" name="Google Shape;97;p9"/>
          <p:cNvSpPr txBox="1"/>
          <p:nvPr>
            <p:ph idx="2" type="body"/>
          </p:nvPr>
        </p:nvSpPr>
        <p:spPr>
          <a:xfrm>
            <a:off x="4648200" y="1696600"/>
            <a:ext cx="3676800" cy="23475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98" name="Google Shape;98;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99" name="Shape 99"/>
        <p:cNvGrpSpPr/>
        <p:nvPr/>
      </p:nvGrpSpPr>
      <p:grpSpPr>
        <a:xfrm>
          <a:off x="0" y="0"/>
          <a:ext cx="0" cy="0"/>
          <a:chOff x="0" y="0"/>
          <a:chExt cx="0" cy="0"/>
        </a:xfrm>
      </p:grpSpPr>
      <p:grpSp>
        <p:nvGrpSpPr>
          <p:cNvPr id="100" name="Google Shape;100;p10"/>
          <p:cNvGrpSpPr/>
          <p:nvPr/>
        </p:nvGrpSpPr>
        <p:grpSpPr>
          <a:xfrm>
            <a:off x="0" y="4128572"/>
            <a:ext cx="698925" cy="684657"/>
            <a:chOff x="0" y="3785672"/>
            <a:chExt cx="698925" cy="684657"/>
          </a:xfrm>
        </p:grpSpPr>
        <p:sp>
          <p:nvSpPr>
            <p:cNvPr id="101" name="Google Shape;101;p10"/>
            <p:cNvSpPr/>
            <p:nvPr/>
          </p:nvSpPr>
          <p:spPr>
            <a:xfrm rot="-5400000">
              <a:off x="0" y="3785672"/>
              <a:ext cx="544800" cy="544800"/>
            </a:xfrm>
            <a:prstGeom prst="diagStripe">
              <a:avLst>
                <a:gd fmla="val 50000" name="adj"/>
              </a:avLst>
            </a:prstGeom>
            <a:solidFill>
              <a:schemeClr val="lt1">
                <a:alpha val="96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10"/>
            <p:cNvSpPr/>
            <p:nvPr/>
          </p:nvSpPr>
          <p:spPr>
            <a:xfrm flipH="1">
              <a:off x="154125" y="3925529"/>
              <a:ext cx="544800" cy="544800"/>
            </a:xfrm>
            <a:prstGeom prst="diagStripe">
              <a:avLst>
                <a:gd fmla="val 50000" name="adj"/>
              </a:avLst>
            </a:prstGeom>
            <a:solidFill>
              <a:schemeClr val="lt1">
                <a:alpha val="96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3" name="Google Shape;103;p10"/>
          <p:cNvSpPr txBox="1"/>
          <p:nvPr>
            <p:ph idx="1" type="body"/>
          </p:nvPr>
        </p:nvSpPr>
        <p:spPr>
          <a:xfrm>
            <a:off x="812725" y="4305375"/>
            <a:ext cx="6936000" cy="5238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300"/>
              <a:buNone/>
              <a:defRPr/>
            </a:lvl1pPr>
          </a:lstStyle>
          <a:p/>
        </p:txBody>
      </p:sp>
      <p:sp>
        <p:nvSpPr>
          <p:cNvPr id="104" name="Google Shape;104;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focus">
    <p:bg>
      <p:bgPr>
        <a:solidFill>
          <a:schemeClr val="dk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1pPr>
            <a:lvl2pPr lvl="1">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2pPr>
            <a:lvl3pPr lvl="2">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3pPr>
            <a:lvl4pPr lvl="3">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4pPr>
            <a:lvl5pPr lvl="4">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5pPr>
            <a:lvl6pPr lvl="5">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6pPr>
            <a:lvl7pPr lvl="6">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7pPr>
            <a:lvl8pPr lvl="7">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8pPr>
            <a:lvl9pPr lvl="8">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11150" lvl="0" marL="457200">
              <a:lnSpc>
                <a:spcPct val="115000"/>
              </a:lnSpc>
              <a:spcBef>
                <a:spcPts val="0"/>
              </a:spcBef>
              <a:spcAft>
                <a:spcPts val="0"/>
              </a:spcAft>
              <a:buClr>
                <a:schemeClr val="lt1"/>
              </a:buClr>
              <a:buSzPts val="1300"/>
              <a:buFont typeface="Lato"/>
              <a:buChar char="●"/>
              <a:defRPr sz="1300">
                <a:solidFill>
                  <a:schemeClr val="lt1"/>
                </a:solidFill>
                <a:latin typeface="Lato"/>
                <a:ea typeface="Lato"/>
                <a:cs typeface="Lato"/>
                <a:sym typeface="Lato"/>
              </a:defRPr>
            </a:lvl1pPr>
            <a:lvl2pPr indent="-298450" lvl="1" marL="9144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2pPr>
            <a:lvl3pPr indent="-298450" lvl="2" marL="13716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3pPr>
            <a:lvl4pPr indent="-298450" lvl="3" marL="18288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4pPr>
            <a:lvl5pPr indent="-298450" lvl="4" marL="22860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5pPr>
            <a:lvl6pPr indent="-298450" lvl="5" marL="27432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6pPr>
            <a:lvl7pPr indent="-298450" lvl="6" marL="32004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7pPr>
            <a:lvl8pPr indent="-298450" lvl="7" marL="36576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8pPr>
            <a:lvl9pPr indent="-298450" lvl="8" marL="41148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lt1"/>
                </a:solidFill>
                <a:latin typeface="Lato"/>
                <a:ea typeface="Lato"/>
                <a:cs typeface="Lato"/>
                <a:sym typeface="Lato"/>
              </a:defRPr>
            </a:lvl1pPr>
            <a:lvl2pPr lvl="1" algn="r">
              <a:buNone/>
              <a:defRPr sz="1000">
                <a:solidFill>
                  <a:schemeClr val="lt1"/>
                </a:solidFill>
                <a:latin typeface="Lato"/>
                <a:ea typeface="Lato"/>
                <a:cs typeface="Lato"/>
                <a:sym typeface="Lato"/>
              </a:defRPr>
            </a:lvl2pPr>
            <a:lvl3pPr lvl="2" algn="r">
              <a:buNone/>
              <a:defRPr sz="1000">
                <a:solidFill>
                  <a:schemeClr val="lt1"/>
                </a:solidFill>
                <a:latin typeface="Lato"/>
                <a:ea typeface="Lato"/>
                <a:cs typeface="Lato"/>
                <a:sym typeface="Lato"/>
              </a:defRPr>
            </a:lvl3pPr>
            <a:lvl4pPr lvl="3" algn="r">
              <a:buNone/>
              <a:defRPr sz="1000">
                <a:solidFill>
                  <a:schemeClr val="lt1"/>
                </a:solidFill>
                <a:latin typeface="Lato"/>
                <a:ea typeface="Lato"/>
                <a:cs typeface="Lato"/>
                <a:sym typeface="Lato"/>
              </a:defRPr>
            </a:lvl4pPr>
            <a:lvl5pPr lvl="4" algn="r">
              <a:buNone/>
              <a:defRPr sz="1000">
                <a:solidFill>
                  <a:schemeClr val="lt1"/>
                </a:solidFill>
                <a:latin typeface="Lato"/>
                <a:ea typeface="Lato"/>
                <a:cs typeface="Lato"/>
                <a:sym typeface="Lato"/>
              </a:defRPr>
            </a:lvl5pPr>
            <a:lvl6pPr lvl="5" algn="r">
              <a:buNone/>
              <a:defRPr sz="1000">
                <a:solidFill>
                  <a:schemeClr val="lt1"/>
                </a:solidFill>
                <a:latin typeface="Lato"/>
                <a:ea typeface="Lato"/>
                <a:cs typeface="Lato"/>
                <a:sym typeface="Lato"/>
              </a:defRPr>
            </a:lvl6pPr>
            <a:lvl7pPr lvl="6" algn="r">
              <a:buNone/>
              <a:defRPr sz="1000">
                <a:solidFill>
                  <a:schemeClr val="lt1"/>
                </a:solidFill>
                <a:latin typeface="Lato"/>
                <a:ea typeface="Lato"/>
                <a:cs typeface="Lato"/>
                <a:sym typeface="Lato"/>
              </a:defRPr>
            </a:lvl7pPr>
            <a:lvl8pPr lvl="7" algn="r">
              <a:buNone/>
              <a:defRPr sz="1000">
                <a:solidFill>
                  <a:schemeClr val="lt1"/>
                </a:solidFill>
                <a:latin typeface="Lato"/>
                <a:ea typeface="Lato"/>
                <a:cs typeface="Lato"/>
                <a:sym typeface="Lato"/>
              </a:defRPr>
            </a:lvl8pPr>
            <a:lvl9pPr lvl="8" algn="r">
              <a:buNone/>
              <a:defRPr sz="1000">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5.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hyperlink" Target="http://www.youtube.com/watch?v=bhFtrtq1nqE" TargetMode="External"/><Relationship Id="rId4" Type="http://schemas.openxmlformats.org/officeDocument/2006/relationships/image" Target="../media/image1.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13"/>
          <p:cNvSpPr txBox="1"/>
          <p:nvPr>
            <p:ph type="ctrTitle"/>
          </p:nvPr>
        </p:nvSpPr>
        <p:spPr>
          <a:xfrm>
            <a:off x="3537150" y="1578400"/>
            <a:ext cx="5017500" cy="15789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At Home Frequency Response Analysis</a:t>
            </a:r>
            <a:endParaRPr/>
          </a:p>
        </p:txBody>
      </p:sp>
      <p:sp>
        <p:nvSpPr>
          <p:cNvPr id="135" name="Google Shape;135;p13"/>
          <p:cNvSpPr txBox="1"/>
          <p:nvPr>
            <p:ph idx="1" type="subTitle"/>
          </p:nvPr>
        </p:nvSpPr>
        <p:spPr>
          <a:xfrm>
            <a:off x="2129725" y="3924925"/>
            <a:ext cx="6424800" cy="900300"/>
          </a:xfrm>
          <a:prstGeom prst="rect">
            <a:avLst/>
          </a:prstGeom>
        </p:spPr>
        <p:txBody>
          <a:bodyPr anchorCtr="0" anchor="t" bIns="91425" lIns="91425" spcFirstLastPara="1" rIns="91425" wrap="square" tIns="91425">
            <a:normAutofit/>
          </a:bodyPr>
          <a:lstStyle/>
          <a:p>
            <a:pPr indent="0" lvl="0" marL="0" rtl="0" algn="ctr">
              <a:lnSpc>
                <a:spcPct val="115000"/>
              </a:lnSpc>
              <a:spcBef>
                <a:spcPts val="0"/>
              </a:spcBef>
              <a:spcAft>
                <a:spcPts val="0"/>
              </a:spcAft>
              <a:buNone/>
            </a:pPr>
            <a:r>
              <a:rPr lang="en"/>
              <a:t>SDMay21-49 Members: Samuel Ferguson, </a:t>
            </a:r>
            <a:r>
              <a:rPr lang="en"/>
              <a:t>George</a:t>
            </a:r>
            <a:r>
              <a:rPr lang="en"/>
              <a:t> Youngwirth, Kathryn Blesi, Rohan Gijare, Tabitha Kiiru, and David Gorzney.</a:t>
            </a:r>
            <a:endParaRPr/>
          </a:p>
          <a:p>
            <a:pPr indent="0" lvl="0" marL="0" rtl="0" algn="ctr">
              <a:lnSpc>
                <a:spcPct val="115000"/>
              </a:lnSpc>
              <a:spcBef>
                <a:spcPts val="0"/>
              </a:spcBef>
              <a:spcAft>
                <a:spcPts val="0"/>
              </a:spcAft>
              <a:buNone/>
            </a:pPr>
            <a:r>
              <a:rPr lang="en"/>
              <a:t>Client &amp; Advisor: Gary Tuttle</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22"/>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Code</a:t>
            </a:r>
            <a:endParaRPr/>
          </a:p>
        </p:txBody>
      </p:sp>
      <p:pic>
        <p:nvPicPr>
          <p:cNvPr id="190" name="Google Shape;190;p22"/>
          <p:cNvPicPr preferRelativeResize="0"/>
          <p:nvPr/>
        </p:nvPicPr>
        <p:blipFill rotWithShape="1">
          <a:blip r:embed="rId3">
            <a:alphaModFix/>
          </a:blip>
          <a:srcRect b="84135" l="0" r="0" t="1447"/>
          <a:stretch/>
        </p:blipFill>
        <p:spPr>
          <a:xfrm>
            <a:off x="260400" y="1683050"/>
            <a:ext cx="3362325" cy="1079351"/>
          </a:xfrm>
          <a:prstGeom prst="rect">
            <a:avLst/>
          </a:prstGeom>
          <a:noFill/>
          <a:ln>
            <a:noFill/>
          </a:ln>
        </p:spPr>
      </p:pic>
      <p:pic>
        <p:nvPicPr>
          <p:cNvPr id="191" name="Google Shape;191;p22"/>
          <p:cNvPicPr preferRelativeResize="0"/>
          <p:nvPr/>
        </p:nvPicPr>
        <p:blipFill rotWithShape="1">
          <a:blip r:embed="rId3">
            <a:alphaModFix/>
          </a:blip>
          <a:srcRect b="54538" l="0" r="0" t="22154"/>
          <a:stretch/>
        </p:blipFill>
        <p:spPr>
          <a:xfrm>
            <a:off x="260400" y="3039413"/>
            <a:ext cx="3362325" cy="1745024"/>
          </a:xfrm>
          <a:prstGeom prst="rect">
            <a:avLst/>
          </a:prstGeom>
          <a:noFill/>
          <a:ln>
            <a:noFill/>
          </a:ln>
        </p:spPr>
      </p:pic>
      <p:pic>
        <p:nvPicPr>
          <p:cNvPr id="192" name="Google Shape;192;p22"/>
          <p:cNvPicPr preferRelativeResize="0"/>
          <p:nvPr/>
        </p:nvPicPr>
        <p:blipFill rotWithShape="1">
          <a:blip r:embed="rId3">
            <a:alphaModFix/>
          </a:blip>
          <a:srcRect b="0" l="0" r="0" t="67836"/>
          <a:stretch/>
        </p:blipFill>
        <p:spPr>
          <a:xfrm>
            <a:off x="4292800" y="631475"/>
            <a:ext cx="3362325" cy="2407950"/>
          </a:xfrm>
          <a:prstGeom prst="rect">
            <a:avLst/>
          </a:prstGeom>
          <a:noFill/>
          <a:ln>
            <a:noFill/>
          </a:ln>
        </p:spPr>
      </p:pic>
      <p:pic>
        <p:nvPicPr>
          <p:cNvPr id="193" name="Google Shape;193;p22"/>
          <p:cNvPicPr preferRelativeResize="0"/>
          <p:nvPr/>
        </p:nvPicPr>
        <p:blipFill rotWithShape="1">
          <a:blip r:embed="rId4">
            <a:alphaModFix/>
          </a:blip>
          <a:srcRect b="83184" l="0" r="38714" t="0"/>
          <a:stretch/>
        </p:blipFill>
        <p:spPr>
          <a:xfrm>
            <a:off x="4292800" y="3517525"/>
            <a:ext cx="3362325" cy="126689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23"/>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Testing</a:t>
            </a:r>
            <a:endParaRPr/>
          </a:p>
        </p:txBody>
      </p:sp>
      <p:sp>
        <p:nvSpPr>
          <p:cNvPr id="199" name="Google Shape;199;p23"/>
          <p:cNvSpPr txBox="1"/>
          <p:nvPr>
            <p:ph idx="1" type="body"/>
          </p:nvPr>
        </p:nvSpPr>
        <p:spPr>
          <a:xfrm>
            <a:off x="1297500" y="1567550"/>
            <a:ext cx="7038900" cy="2911200"/>
          </a:xfrm>
          <a:prstGeom prst="rect">
            <a:avLst/>
          </a:prstGeom>
        </p:spPr>
        <p:txBody>
          <a:bodyPr anchorCtr="0" anchor="t" bIns="91425" lIns="91425" spcFirstLastPara="1" rIns="91425" wrap="square" tIns="91425">
            <a:normAutofit/>
          </a:bodyPr>
          <a:lstStyle/>
          <a:p>
            <a:pPr indent="-311150" lvl="0" marL="457200" rtl="0" algn="l">
              <a:spcBef>
                <a:spcPts val="0"/>
              </a:spcBef>
              <a:spcAft>
                <a:spcPts val="0"/>
              </a:spcAft>
              <a:buSzPts val="1300"/>
              <a:buChar char="●"/>
            </a:pPr>
            <a:r>
              <a:rPr lang="en"/>
              <a:t>Function Generator Module - </a:t>
            </a:r>
            <a:endParaRPr/>
          </a:p>
          <a:p>
            <a:pPr indent="-298450" lvl="1" marL="914400" rtl="0" algn="l">
              <a:spcBef>
                <a:spcPts val="0"/>
              </a:spcBef>
              <a:spcAft>
                <a:spcPts val="0"/>
              </a:spcAft>
              <a:buSzPts val="1100"/>
              <a:buChar char="○"/>
            </a:pPr>
            <a:r>
              <a:rPr lang="en"/>
              <a:t>Sweep from 10Hz to 1MHz.</a:t>
            </a:r>
            <a:endParaRPr/>
          </a:p>
          <a:p>
            <a:pPr indent="-298450" lvl="1" marL="914400" rtl="0" algn="l">
              <a:spcBef>
                <a:spcPts val="0"/>
              </a:spcBef>
              <a:spcAft>
                <a:spcPts val="0"/>
              </a:spcAft>
              <a:buSzPts val="1100"/>
              <a:buChar char="○"/>
            </a:pPr>
            <a:r>
              <a:rPr lang="en"/>
              <a:t>Output</a:t>
            </a:r>
            <a:r>
              <a:rPr lang="en"/>
              <a:t> a significant voltage difference Vpk-pk.</a:t>
            </a:r>
            <a:endParaRPr/>
          </a:p>
          <a:p>
            <a:pPr indent="-298450" lvl="1" marL="914400" rtl="0" algn="l">
              <a:spcBef>
                <a:spcPts val="0"/>
              </a:spcBef>
              <a:spcAft>
                <a:spcPts val="0"/>
              </a:spcAft>
              <a:buSzPts val="1100"/>
              <a:buChar char="○"/>
            </a:pPr>
            <a:r>
              <a:rPr lang="en"/>
              <a:t>Select between sinusoid and triangle waveforms.</a:t>
            </a:r>
            <a:endParaRPr/>
          </a:p>
          <a:p>
            <a:pPr indent="-311150" lvl="0" marL="457200" rtl="0" algn="l">
              <a:spcBef>
                <a:spcPts val="0"/>
              </a:spcBef>
              <a:spcAft>
                <a:spcPts val="0"/>
              </a:spcAft>
              <a:buSzPts val="1300"/>
              <a:buChar char="●"/>
            </a:pPr>
            <a:r>
              <a:rPr lang="en"/>
              <a:t>RMS to DC Converter Module -</a:t>
            </a:r>
            <a:endParaRPr/>
          </a:p>
          <a:p>
            <a:pPr indent="-298450" lvl="1" marL="914400" rtl="0" algn="l">
              <a:spcBef>
                <a:spcPts val="0"/>
              </a:spcBef>
              <a:spcAft>
                <a:spcPts val="0"/>
              </a:spcAft>
              <a:buSzPts val="1100"/>
              <a:buChar char="○"/>
            </a:pPr>
            <a:r>
              <a:rPr lang="en"/>
              <a:t>Accurately converter Vrms values to DC values.</a:t>
            </a:r>
            <a:endParaRPr/>
          </a:p>
          <a:p>
            <a:pPr indent="-311150" lvl="0" marL="457200" rtl="0" algn="l">
              <a:spcBef>
                <a:spcPts val="0"/>
              </a:spcBef>
              <a:spcAft>
                <a:spcPts val="0"/>
              </a:spcAft>
              <a:buSzPts val="1300"/>
              <a:buChar char="●"/>
            </a:pPr>
            <a:r>
              <a:rPr lang="en"/>
              <a:t>Software -</a:t>
            </a:r>
            <a:endParaRPr/>
          </a:p>
          <a:p>
            <a:pPr indent="-298450" lvl="1" marL="914400" rtl="0" algn="l">
              <a:spcBef>
                <a:spcPts val="0"/>
              </a:spcBef>
              <a:spcAft>
                <a:spcPts val="0"/>
              </a:spcAft>
              <a:buSzPts val="1100"/>
              <a:buChar char="○"/>
            </a:pPr>
            <a:r>
              <a:rPr lang="en"/>
              <a:t>Robustness of user interface.</a:t>
            </a:r>
            <a:endParaRPr/>
          </a:p>
          <a:p>
            <a:pPr indent="-298450" lvl="1" marL="914400" rtl="0" algn="l">
              <a:spcBef>
                <a:spcPts val="0"/>
              </a:spcBef>
              <a:spcAft>
                <a:spcPts val="0"/>
              </a:spcAft>
              <a:buSzPts val="1100"/>
              <a:buChar char="○"/>
            </a:pPr>
            <a:r>
              <a:rPr lang="en"/>
              <a:t>Error/Exception Handling and Optimization</a:t>
            </a:r>
            <a:endParaRPr/>
          </a:p>
          <a:p>
            <a:pPr indent="-311150" lvl="0" marL="457200" rtl="0" algn="l">
              <a:spcBef>
                <a:spcPts val="0"/>
              </a:spcBef>
              <a:spcAft>
                <a:spcPts val="0"/>
              </a:spcAft>
              <a:buSzPts val="1300"/>
              <a:buChar char="●"/>
            </a:pPr>
            <a:r>
              <a:rPr lang="en"/>
              <a:t>System -</a:t>
            </a:r>
            <a:endParaRPr/>
          </a:p>
          <a:p>
            <a:pPr indent="-298450" lvl="1" marL="914400" rtl="0" algn="l">
              <a:spcBef>
                <a:spcPts val="0"/>
              </a:spcBef>
              <a:spcAft>
                <a:spcPts val="0"/>
              </a:spcAft>
              <a:buSzPts val="1100"/>
              <a:buChar char="○"/>
            </a:pPr>
            <a:r>
              <a:rPr lang="en"/>
              <a:t>Tested using passive and active filter configurations.</a:t>
            </a:r>
            <a:endParaRPr/>
          </a:p>
          <a:p>
            <a:pPr indent="-298450" lvl="1" marL="914400" rtl="0" algn="l">
              <a:spcBef>
                <a:spcPts val="0"/>
              </a:spcBef>
              <a:spcAft>
                <a:spcPts val="0"/>
              </a:spcAft>
              <a:buSzPts val="1100"/>
              <a:buChar char="○"/>
            </a:pPr>
            <a:r>
              <a:rPr lang="en"/>
              <a:t>Display correct filter frequency response.</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24"/>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Implementation</a:t>
            </a:r>
            <a:endParaRPr/>
          </a:p>
        </p:txBody>
      </p:sp>
      <p:sp>
        <p:nvSpPr>
          <p:cNvPr id="205" name="Google Shape;205;p24"/>
          <p:cNvSpPr txBox="1"/>
          <p:nvPr>
            <p:ph idx="1" type="body"/>
          </p:nvPr>
        </p:nvSpPr>
        <p:spPr>
          <a:xfrm>
            <a:off x="1297500" y="1567550"/>
            <a:ext cx="7038900" cy="2911200"/>
          </a:xfrm>
          <a:prstGeom prst="rect">
            <a:avLst/>
          </a:prstGeom>
          <a:ln>
            <a:noFill/>
          </a:ln>
        </p:spPr>
        <p:txBody>
          <a:bodyPr anchorCtr="0" anchor="t" bIns="91425" lIns="91425" spcFirstLastPara="1" rIns="91425" wrap="square" tIns="91425">
            <a:normAutofit lnSpcReduction="10000"/>
          </a:bodyPr>
          <a:lstStyle/>
          <a:p>
            <a:pPr indent="-311150" lvl="0" marL="457200" rtl="0" algn="l">
              <a:spcBef>
                <a:spcPts val="0"/>
              </a:spcBef>
              <a:spcAft>
                <a:spcPts val="0"/>
              </a:spcAft>
              <a:buSzPts val="1300"/>
              <a:buChar char="●"/>
            </a:pPr>
            <a:r>
              <a:rPr lang="en"/>
              <a:t>Design </a:t>
            </a:r>
            <a:r>
              <a:rPr lang="en"/>
              <a:t>function</a:t>
            </a:r>
            <a:r>
              <a:rPr lang="en"/>
              <a:t> generator module using AD9833 IC</a:t>
            </a:r>
            <a:endParaRPr/>
          </a:p>
          <a:p>
            <a:pPr indent="-298450" lvl="1" marL="914400" rtl="0" algn="l">
              <a:spcBef>
                <a:spcPts val="0"/>
              </a:spcBef>
              <a:spcAft>
                <a:spcPts val="0"/>
              </a:spcAft>
              <a:buSzPts val="1100"/>
              <a:buChar char="○"/>
            </a:pPr>
            <a:r>
              <a:rPr lang="en"/>
              <a:t>Learned SPI, bit placement, and data conversions for the IC</a:t>
            </a:r>
            <a:endParaRPr/>
          </a:p>
          <a:p>
            <a:pPr indent="-298450" lvl="1" marL="914400" rtl="0" algn="l">
              <a:spcBef>
                <a:spcPts val="0"/>
              </a:spcBef>
              <a:spcAft>
                <a:spcPts val="0"/>
              </a:spcAft>
              <a:buSzPts val="1100"/>
              <a:buChar char="○"/>
            </a:pPr>
            <a:r>
              <a:rPr lang="en"/>
              <a:t>Programed via Arduino</a:t>
            </a:r>
            <a:endParaRPr/>
          </a:p>
          <a:p>
            <a:pPr indent="-311150" lvl="0" marL="457200" rtl="0" algn="l">
              <a:spcBef>
                <a:spcPts val="0"/>
              </a:spcBef>
              <a:spcAft>
                <a:spcPts val="0"/>
              </a:spcAft>
              <a:buSzPts val="1300"/>
              <a:buChar char="●"/>
            </a:pPr>
            <a:r>
              <a:rPr lang="en"/>
              <a:t>Prototype Python application</a:t>
            </a:r>
            <a:endParaRPr/>
          </a:p>
          <a:p>
            <a:pPr indent="-298450" lvl="1" marL="914400" rtl="0" algn="l">
              <a:spcBef>
                <a:spcPts val="0"/>
              </a:spcBef>
              <a:spcAft>
                <a:spcPts val="0"/>
              </a:spcAft>
              <a:buSzPts val="1100"/>
              <a:buChar char="○"/>
            </a:pPr>
            <a:r>
              <a:rPr lang="en"/>
              <a:t>Take a CSV of data and display on plot</a:t>
            </a:r>
            <a:endParaRPr/>
          </a:p>
          <a:p>
            <a:pPr indent="-298450" lvl="1" marL="914400" rtl="0" algn="l">
              <a:spcBef>
                <a:spcPts val="0"/>
              </a:spcBef>
              <a:spcAft>
                <a:spcPts val="0"/>
              </a:spcAft>
              <a:buSzPts val="1100"/>
              <a:buChar char="○"/>
            </a:pPr>
            <a:r>
              <a:rPr lang="en"/>
              <a:t>Arduino to serialize ADC voltages and send to PC</a:t>
            </a:r>
            <a:endParaRPr/>
          </a:p>
          <a:p>
            <a:pPr indent="-311150" lvl="0" marL="457200" rtl="0" algn="l">
              <a:spcBef>
                <a:spcPts val="0"/>
              </a:spcBef>
              <a:spcAft>
                <a:spcPts val="0"/>
              </a:spcAft>
              <a:buSzPts val="1300"/>
              <a:buChar char="●"/>
            </a:pPr>
            <a:r>
              <a:rPr lang="en"/>
              <a:t>Design RMS to DC converter module</a:t>
            </a:r>
            <a:endParaRPr/>
          </a:p>
          <a:p>
            <a:pPr indent="-298450" lvl="1" marL="914400" rtl="0" algn="l">
              <a:spcBef>
                <a:spcPts val="0"/>
              </a:spcBef>
              <a:spcAft>
                <a:spcPts val="0"/>
              </a:spcAft>
              <a:buSzPts val="1100"/>
              <a:buChar char="○"/>
            </a:pPr>
            <a:r>
              <a:rPr lang="en"/>
              <a:t>Sample </a:t>
            </a:r>
            <a:r>
              <a:rPr lang="en"/>
              <a:t>test</a:t>
            </a:r>
            <a:r>
              <a:rPr lang="en"/>
              <a:t> circuit from AD8436 datasheet</a:t>
            </a:r>
            <a:endParaRPr/>
          </a:p>
          <a:p>
            <a:pPr indent="-298450" lvl="1" marL="914400" rtl="0" algn="l">
              <a:spcBef>
                <a:spcPts val="0"/>
              </a:spcBef>
              <a:spcAft>
                <a:spcPts val="0"/>
              </a:spcAft>
              <a:buSzPts val="1100"/>
              <a:buChar char="○"/>
            </a:pPr>
            <a:r>
              <a:rPr lang="en"/>
              <a:t>Little to no offset with coupling capacitor</a:t>
            </a:r>
            <a:endParaRPr/>
          </a:p>
          <a:p>
            <a:pPr indent="-311150" lvl="0" marL="457200" rtl="0" algn="l">
              <a:spcBef>
                <a:spcPts val="0"/>
              </a:spcBef>
              <a:spcAft>
                <a:spcPts val="0"/>
              </a:spcAft>
              <a:buSzPts val="1300"/>
              <a:buChar char="●"/>
            </a:pPr>
            <a:r>
              <a:rPr lang="en"/>
              <a:t>Finalizing software</a:t>
            </a:r>
            <a:endParaRPr/>
          </a:p>
          <a:p>
            <a:pPr indent="-298450" lvl="1" marL="914400" rtl="0" algn="l">
              <a:spcBef>
                <a:spcPts val="0"/>
              </a:spcBef>
              <a:spcAft>
                <a:spcPts val="0"/>
              </a:spcAft>
              <a:buSzPts val="1100"/>
              <a:buChar char="○"/>
            </a:pPr>
            <a:r>
              <a:rPr lang="en"/>
              <a:t>Magnitude sampling added; Python freq. range matched to freq. sweep of function generator</a:t>
            </a:r>
            <a:endParaRPr/>
          </a:p>
          <a:p>
            <a:pPr indent="-298450" lvl="1" marL="914400" rtl="0" algn="l">
              <a:spcBef>
                <a:spcPts val="0"/>
              </a:spcBef>
              <a:spcAft>
                <a:spcPts val="0"/>
              </a:spcAft>
              <a:buSzPts val="1100"/>
              <a:buChar char="○"/>
            </a:pPr>
            <a:r>
              <a:rPr lang="en"/>
              <a:t>Changed plot from linear to logarithmic</a:t>
            </a:r>
            <a:endParaRPr/>
          </a:p>
          <a:p>
            <a:pPr indent="-298450" lvl="1" marL="914400" rtl="0" algn="l">
              <a:spcBef>
                <a:spcPts val="0"/>
              </a:spcBef>
              <a:spcAft>
                <a:spcPts val="0"/>
              </a:spcAft>
              <a:buSzPts val="1100"/>
              <a:buChar char="○"/>
            </a:pPr>
            <a:r>
              <a:rPr lang="en"/>
              <a:t>Added optional batter supply</a:t>
            </a:r>
            <a:endParaRPr/>
          </a:p>
          <a:p>
            <a:pPr indent="-298450" lvl="1" marL="914400" rtl="0" algn="l">
              <a:spcBef>
                <a:spcPts val="0"/>
              </a:spcBef>
              <a:spcAft>
                <a:spcPts val="0"/>
              </a:spcAft>
              <a:buSzPts val="1100"/>
              <a:buChar char="○"/>
            </a:pPr>
            <a:r>
              <a:rPr lang="en"/>
              <a:t>PCB using KiCAD</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25"/>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Operation</a:t>
            </a:r>
            <a:endParaRPr/>
          </a:p>
        </p:txBody>
      </p:sp>
      <p:sp>
        <p:nvSpPr>
          <p:cNvPr id="211" name="Google Shape;211;p25"/>
          <p:cNvSpPr txBox="1"/>
          <p:nvPr>
            <p:ph idx="1" type="body"/>
          </p:nvPr>
        </p:nvSpPr>
        <p:spPr>
          <a:xfrm>
            <a:off x="1297500" y="1567550"/>
            <a:ext cx="3518700" cy="2911200"/>
          </a:xfrm>
          <a:prstGeom prst="rect">
            <a:avLst/>
          </a:prstGeom>
          <a:noFill/>
          <a:ln>
            <a:noFill/>
          </a:ln>
        </p:spPr>
        <p:txBody>
          <a:bodyPr anchorCtr="0" anchor="t" bIns="91425" lIns="91425" spcFirstLastPara="1" rIns="91425" wrap="square" tIns="91425">
            <a:normAutofit/>
          </a:bodyPr>
          <a:lstStyle/>
          <a:p>
            <a:pPr indent="-292100" lvl="0" marL="457200" rtl="0" algn="l">
              <a:lnSpc>
                <a:spcPct val="110000"/>
              </a:lnSpc>
              <a:spcBef>
                <a:spcPts val="600"/>
              </a:spcBef>
              <a:spcAft>
                <a:spcPts val="0"/>
              </a:spcAft>
              <a:buClr>
                <a:srgbClr val="FFFFFF"/>
              </a:buClr>
              <a:buSzPts val="1000"/>
              <a:buFont typeface="Arial"/>
              <a:buAutoNum type="arabicPeriod"/>
            </a:pPr>
            <a:r>
              <a:rPr lang="en" sz="1000">
                <a:solidFill>
                  <a:srgbClr val="FFFFFF"/>
                </a:solidFill>
                <a:latin typeface="Arial"/>
                <a:ea typeface="Arial"/>
                <a:cs typeface="Arial"/>
                <a:sym typeface="Arial"/>
              </a:rPr>
              <a:t>Run application by double clicking the shortcut or on the “Frequency Response Analyzer.exe” file. </a:t>
            </a:r>
            <a:endParaRPr sz="1000">
              <a:solidFill>
                <a:srgbClr val="FFFFFF"/>
              </a:solidFill>
              <a:latin typeface="Arial"/>
              <a:ea typeface="Arial"/>
              <a:cs typeface="Arial"/>
              <a:sym typeface="Arial"/>
            </a:endParaRPr>
          </a:p>
          <a:p>
            <a:pPr indent="-292100" lvl="0" marL="457200" rtl="0" algn="l">
              <a:lnSpc>
                <a:spcPct val="110000"/>
              </a:lnSpc>
              <a:spcBef>
                <a:spcPts val="0"/>
              </a:spcBef>
              <a:spcAft>
                <a:spcPts val="0"/>
              </a:spcAft>
              <a:buClr>
                <a:srgbClr val="FFFFFF"/>
              </a:buClr>
              <a:buSzPts val="1000"/>
              <a:buFont typeface="Arial"/>
              <a:buAutoNum type="arabicPeriod"/>
            </a:pPr>
            <a:r>
              <a:rPr lang="en" sz="1000">
                <a:solidFill>
                  <a:srgbClr val="FFFFFF"/>
                </a:solidFill>
                <a:latin typeface="Arial"/>
                <a:ea typeface="Arial"/>
                <a:cs typeface="Arial"/>
                <a:sym typeface="Arial"/>
              </a:rPr>
              <a:t>Plug the Arduino into your PC.</a:t>
            </a:r>
            <a:endParaRPr sz="1000">
              <a:solidFill>
                <a:srgbClr val="FFFFFF"/>
              </a:solidFill>
              <a:latin typeface="Arial"/>
              <a:ea typeface="Arial"/>
              <a:cs typeface="Arial"/>
              <a:sym typeface="Arial"/>
            </a:endParaRPr>
          </a:p>
          <a:p>
            <a:pPr indent="-292100" lvl="0" marL="457200" rtl="0" algn="l">
              <a:lnSpc>
                <a:spcPct val="110000"/>
              </a:lnSpc>
              <a:spcBef>
                <a:spcPts val="0"/>
              </a:spcBef>
              <a:spcAft>
                <a:spcPts val="0"/>
              </a:spcAft>
              <a:buClr>
                <a:srgbClr val="FFFFFF"/>
              </a:buClr>
              <a:buSzPts val="1000"/>
              <a:buFont typeface="Arial"/>
              <a:buAutoNum type="arabicPeriod"/>
            </a:pPr>
            <a:r>
              <a:rPr lang="en" sz="1000">
                <a:solidFill>
                  <a:srgbClr val="FFFFFF"/>
                </a:solidFill>
                <a:latin typeface="Arial"/>
                <a:ea typeface="Arial"/>
                <a:cs typeface="Arial"/>
                <a:sym typeface="Arial"/>
              </a:rPr>
              <a:t>Click the down arrow on the “Comport” dropdown box.</a:t>
            </a:r>
            <a:endParaRPr sz="1000">
              <a:solidFill>
                <a:srgbClr val="FFFFFF"/>
              </a:solidFill>
              <a:latin typeface="Arial"/>
              <a:ea typeface="Arial"/>
              <a:cs typeface="Arial"/>
              <a:sym typeface="Arial"/>
            </a:endParaRPr>
          </a:p>
          <a:p>
            <a:pPr indent="-292100" lvl="0" marL="457200" rtl="0" algn="l">
              <a:lnSpc>
                <a:spcPct val="110000"/>
              </a:lnSpc>
              <a:spcBef>
                <a:spcPts val="0"/>
              </a:spcBef>
              <a:spcAft>
                <a:spcPts val="0"/>
              </a:spcAft>
              <a:buClr>
                <a:srgbClr val="FFFFFF"/>
              </a:buClr>
              <a:buSzPts val="1000"/>
              <a:buFont typeface="Arial"/>
              <a:buAutoNum type="arabicPeriod"/>
            </a:pPr>
            <a:r>
              <a:rPr lang="en" sz="1000">
                <a:solidFill>
                  <a:srgbClr val="FFFFFF"/>
                </a:solidFill>
                <a:latin typeface="Arial"/>
                <a:ea typeface="Arial"/>
                <a:cs typeface="Arial"/>
                <a:sym typeface="Arial"/>
              </a:rPr>
              <a:t>Select the Comport that corresponds to your Arduino.</a:t>
            </a:r>
            <a:endParaRPr sz="1000">
              <a:solidFill>
                <a:srgbClr val="FFFFFF"/>
              </a:solidFill>
              <a:latin typeface="Arial"/>
              <a:ea typeface="Arial"/>
              <a:cs typeface="Arial"/>
              <a:sym typeface="Arial"/>
            </a:endParaRPr>
          </a:p>
          <a:p>
            <a:pPr indent="-292100" lvl="0" marL="457200" rtl="0" algn="l">
              <a:lnSpc>
                <a:spcPct val="110000"/>
              </a:lnSpc>
              <a:spcBef>
                <a:spcPts val="0"/>
              </a:spcBef>
              <a:spcAft>
                <a:spcPts val="0"/>
              </a:spcAft>
              <a:buClr>
                <a:srgbClr val="FFFFFF"/>
              </a:buClr>
              <a:buSzPts val="1000"/>
              <a:buFont typeface="Arial"/>
              <a:buAutoNum type="arabicPeriod"/>
            </a:pPr>
            <a:r>
              <a:rPr lang="en" sz="1000">
                <a:solidFill>
                  <a:srgbClr val="FFFFFF"/>
                </a:solidFill>
                <a:latin typeface="Arial"/>
                <a:ea typeface="Arial"/>
                <a:cs typeface="Arial"/>
                <a:sym typeface="Arial"/>
              </a:rPr>
              <a:t>Connect the ground of your circuit to the GND pin on the schematic or board.</a:t>
            </a:r>
            <a:endParaRPr sz="1000">
              <a:solidFill>
                <a:srgbClr val="FFFFFF"/>
              </a:solidFill>
              <a:latin typeface="Arial"/>
              <a:ea typeface="Arial"/>
              <a:cs typeface="Arial"/>
              <a:sym typeface="Arial"/>
            </a:endParaRPr>
          </a:p>
          <a:p>
            <a:pPr indent="-292100" lvl="0" marL="457200" rtl="0" algn="l">
              <a:lnSpc>
                <a:spcPct val="110000"/>
              </a:lnSpc>
              <a:spcBef>
                <a:spcPts val="0"/>
              </a:spcBef>
              <a:spcAft>
                <a:spcPts val="0"/>
              </a:spcAft>
              <a:buClr>
                <a:srgbClr val="FFFFFF"/>
              </a:buClr>
              <a:buSzPts val="1000"/>
              <a:buFont typeface="Arial"/>
              <a:buAutoNum type="arabicPeriod"/>
            </a:pPr>
            <a:r>
              <a:rPr lang="en" sz="1000">
                <a:solidFill>
                  <a:srgbClr val="FFFFFF"/>
                </a:solidFill>
                <a:latin typeface="Arial"/>
                <a:ea typeface="Arial"/>
                <a:cs typeface="Arial"/>
                <a:sym typeface="Arial"/>
              </a:rPr>
              <a:t>Connect the Test In+ probe to the input of your filter circuit.</a:t>
            </a:r>
            <a:endParaRPr sz="1000">
              <a:solidFill>
                <a:srgbClr val="FFFFFF"/>
              </a:solidFill>
              <a:latin typeface="Arial"/>
              <a:ea typeface="Arial"/>
              <a:cs typeface="Arial"/>
              <a:sym typeface="Arial"/>
            </a:endParaRPr>
          </a:p>
          <a:p>
            <a:pPr indent="-292100" lvl="0" marL="457200" rtl="0" algn="l">
              <a:lnSpc>
                <a:spcPct val="110000"/>
              </a:lnSpc>
              <a:spcBef>
                <a:spcPts val="0"/>
              </a:spcBef>
              <a:spcAft>
                <a:spcPts val="0"/>
              </a:spcAft>
              <a:buClr>
                <a:srgbClr val="FFFFFF"/>
              </a:buClr>
              <a:buSzPts val="1000"/>
              <a:buFont typeface="Arial"/>
              <a:buAutoNum type="arabicPeriod"/>
            </a:pPr>
            <a:r>
              <a:rPr lang="en" sz="1000">
                <a:solidFill>
                  <a:srgbClr val="FFFFFF"/>
                </a:solidFill>
                <a:latin typeface="Arial"/>
                <a:ea typeface="Arial"/>
                <a:cs typeface="Arial"/>
                <a:sym typeface="Arial"/>
              </a:rPr>
              <a:t>Connect the Test Out- to the output of your filter circuit.</a:t>
            </a:r>
            <a:endParaRPr sz="1000">
              <a:solidFill>
                <a:srgbClr val="FFFFFF"/>
              </a:solidFill>
              <a:latin typeface="Arial"/>
              <a:ea typeface="Arial"/>
              <a:cs typeface="Arial"/>
              <a:sym typeface="Arial"/>
            </a:endParaRPr>
          </a:p>
          <a:p>
            <a:pPr indent="-292100" lvl="0" marL="457200" rtl="0" algn="l">
              <a:lnSpc>
                <a:spcPct val="110000"/>
              </a:lnSpc>
              <a:spcBef>
                <a:spcPts val="0"/>
              </a:spcBef>
              <a:spcAft>
                <a:spcPts val="0"/>
              </a:spcAft>
              <a:buClr>
                <a:srgbClr val="FFFFFF"/>
              </a:buClr>
              <a:buSzPts val="1000"/>
              <a:buFont typeface="Arial"/>
              <a:buAutoNum type="arabicPeriod"/>
            </a:pPr>
            <a:r>
              <a:rPr lang="en" sz="1000">
                <a:solidFill>
                  <a:srgbClr val="FFFFFF"/>
                </a:solidFill>
                <a:latin typeface="Arial"/>
                <a:ea typeface="Arial"/>
                <a:cs typeface="Arial"/>
                <a:sym typeface="Arial"/>
              </a:rPr>
              <a:t>Power the Vdd and Vss terminals of your active filter’s op-amps using the +6V and -6V terminals.</a:t>
            </a:r>
            <a:endParaRPr>
              <a:solidFill>
                <a:srgbClr val="FFFFFF"/>
              </a:solidFill>
            </a:endParaRPr>
          </a:p>
        </p:txBody>
      </p:sp>
      <p:sp>
        <p:nvSpPr>
          <p:cNvPr id="212" name="Google Shape;212;p25"/>
          <p:cNvSpPr txBox="1"/>
          <p:nvPr/>
        </p:nvSpPr>
        <p:spPr>
          <a:xfrm>
            <a:off x="4816200" y="245750"/>
            <a:ext cx="3685500" cy="4535700"/>
          </a:xfrm>
          <a:prstGeom prst="rect">
            <a:avLst/>
          </a:prstGeom>
          <a:noFill/>
          <a:ln>
            <a:noFill/>
          </a:ln>
        </p:spPr>
        <p:txBody>
          <a:bodyPr anchorCtr="0" anchor="t" bIns="91425" lIns="91425" spcFirstLastPara="1" rIns="91425" wrap="square" tIns="91425">
            <a:spAutoFit/>
          </a:bodyPr>
          <a:lstStyle/>
          <a:p>
            <a:pPr indent="0" lvl="0" marL="0" rtl="0" algn="l">
              <a:lnSpc>
                <a:spcPct val="110000"/>
              </a:lnSpc>
              <a:spcBef>
                <a:spcPts val="600"/>
              </a:spcBef>
              <a:spcAft>
                <a:spcPts val="0"/>
              </a:spcAft>
              <a:buNone/>
            </a:pPr>
            <a:r>
              <a:rPr lang="en" sz="1000">
                <a:solidFill>
                  <a:schemeClr val="lt1"/>
                </a:solidFill>
              </a:rPr>
              <a:t>9. Move the waveform selection switch to the corresponding position for sinusoid or triangle waveforms.</a:t>
            </a:r>
            <a:endParaRPr sz="1000">
              <a:solidFill>
                <a:schemeClr val="lt1"/>
              </a:solidFill>
            </a:endParaRPr>
          </a:p>
          <a:p>
            <a:pPr indent="0" lvl="0" marL="0" rtl="0" algn="l">
              <a:lnSpc>
                <a:spcPct val="110000"/>
              </a:lnSpc>
              <a:spcBef>
                <a:spcPts val="1000"/>
              </a:spcBef>
              <a:spcAft>
                <a:spcPts val="0"/>
              </a:spcAft>
              <a:buNone/>
            </a:pPr>
            <a:r>
              <a:rPr lang="en" sz="1000">
                <a:solidFill>
                  <a:schemeClr val="lt1"/>
                </a:solidFill>
              </a:rPr>
              <a:t>10. Click “Record Frequency Response” button on the Frequency Response Analyzer App.</a:t>
            </a:r>
            <a:endParaRPr sz="1000">
              <a:solidFill>
                <a:schemeClr val="lt1"/>
              </a:solidFill>
            </a:endParaRPr>
          </a:p>
          <a:p>
            <a:pPr indent="-292100" lvl="0" marL="457200" rtl="0" algn="l">
              <a:lnSpc>
                <a:spcPct val="110000"/>
              </a:lnSpc>
              <a:spcBef>
                <a:spcPts val="1000"/>
              </a:spcBef>
              <a:spcAft>
                <a:spcPts val="0"/>
              </a:spcAft>
              <a:buClr>
                <a:schemeClr val="lt1"/>
              </a:buClr>
              <a:buSzPts val="1000"/>
              <a:buAutoNum type="alphaLcPeriod"/>
            </a:pPr>
            <a:r>
              <a:rPr lang="en" sz="1000">
                <a:solidFill>
                  <a:schemeClr val="lt1"/>
                </a:solidFill>
              </a:rPr>
              <a:t>You have 5 seconds to click the Sweep Button on the Board or Circuit.</a:t>
            </a:r>
            <a:endParaRPr sz="1000">
              <a:solidFill>
                <a:schemeClr val="lt1"/>
              </a:solidFill>
            </a:endParaRPr>
          </a:p>
          <a:p>
            <a:pPr indent="-292100" lvl="0" marL="457200" rtl="0" algn="l">
              <a:lnSpc>
                <a:spcPct val="110000"/>
              </a:lnSpc>
              <a:spcBef>
                <a:spcPts val="0"/>
              </a:spcBef>
              <a:spcAft>
                <a:spcPts val="0"/>
              </a:spcAft>
              <a:buClr>
                <a:schemeClr val="lt1"/>
              </a:buClr>
              <a:buSzPts val="1000"/>
              <a:buAutoNum type="alphaLcPeriod"/>
            </a:pPr>
            <a:r>
              <a:rPr lang="en" sz="1000">
                <a:solidFill>
                  <a:schemeClr val="lt1"/>
                </a:solidFill>
              </a:rPr>
              <a:t>The indicator label should say “Reading” if data is  being properly read by the application from the Arduino.</a:t>
            </a:r>
            <a:endParaRPr sz="1000">
              <a:solidFill>
                <a:schemeClr val="lt1"/>
              </a:solidFill>
            </a:endParaRPr>
          </a:p>
          <a:p>
            <a:pPr indent="-292100" lvl="0" marL="457200" rtl="0" algn="l">
              <a:lnSpc>
                <a:spcPct val="110000"/>
              </a:lnSpc>
              <a:spcBef>
                <a:spcPts val="0"/>
              </a:spcBef>
              <a:spcAft>
                <a:spcPts val="0"/>
              </a:spcAft>
              <a:buClr>
                <a:schemeClr val="lt1"/>
              </a:buClr>
              <a:buSzPts val="1000"/>
              <a:buAutoNum type="alphaLcPeriod"/>
            </a:pPr>
            <a:r>
              <a:rPr lang="en" sz="1000">
                <a:solidFill>
                  <a:schemeClr val="lt1"/>
                </a:solidFill>
              </a:rPr>
              <a:t>A time estimation should appear on the rightmost label in the application.</a:t>
            </a:r>
            <a:endParaRPr sz="1000">
              <a:solidFill>
                <a:schemeClr val="lt1"/>
              </a:solidFill>
            </a:endParaRPr>
          </a:p>
          <a:p>
            <a:pPr indent="-292100" lvl="0" marL="457200" rtl="0" algn="l">
              <a:lnSpc>
                <a:spcPct val="110000"/>
              </a:lnSpc>
              <a:spcBef>
                <a:spcPts val="0"/>
              </a:spcBef>
              <a:spcAft>
                <a:spcPts val="0"/>
              </a:spcAft>
              <a:buClr>
                <a:schemeClr val="lt1"/>
              </a:buClr>
              <a:buSzPts val="1000"/>
              <a:buAutoNum type="alphaLcPeriod"/>
            </a:pPr>
            <a:r>
              <a:rPr lang="en" sz="1000">
                <a:solidFill>
                  <a:schemeClr val="lt1"/>
                </a:solidFill>
              </a:rPr>
              <a:t>The indicator label will say “Done” once the data is done being recorded.</a:t>
            </a:r>
            <a:endParaRPr sz="1000">
              <a:solidFill>
                <a:schemeClr val="lt1"/>
              </a:solidFill>
            </a:endParaRPr>
          </a:p>
          <a:p>
            <a:pPr indent="0" lvl="0" marL="0" rtl="0" algn="l">
              <a:lnSpc>
                <a:spcPct val="110000"/>
              </a:lnSpc>
              <a:spcBef>
                <a:spcPts val="1000"/>
              </a:spcBef>
              <a:spcAft>
                <a:spcPts val="0"/>
              </a:spcAft>
              <a:buNone/>
            </a:pPr>
            <a:r>
              <a:rPr lang="en" sz="1000">
                <a:solidFill>
                  <a:schemeClr val="lt1"/>
                </a:solidFill>
              </a:rPr>
              <a:t>11. Press the “Display Recorded Data” button once the samples have been recorded.</a:t>
            </a:r>
            <a:endParaRPr sz="1000">
              <a:solidFill>
                <a:schemeClr val="lt1"/>
              </a:solidFill>
            </a:endParaRPr>
          </a:p>
          <a:p>
            <a:pPr indent="-292100" lvl="0" marL="457200" rtl="0" algn="l">
              <a:lnSpc>
                <a:spcPct val="110000"/>
              </a:lnSpc>
              <a:spcBef>
                <a:spcPts val="1000"/>
              </a:spcBef>
              <a:spcAft>
                <a:spcPts val="0"/>
              </a:spcAft>
              <a:buClr>
                <a:schemeClr val="lt1"/>
              </a:buClr>
              <a:buSzPts val="1000"/>
              <a:buAutoNum type="alphaLcPeriod"/>
            </a:pPr>
            <a:r>
              <a:rPr lang="en" sz="1000">
                <a:solidFill>
                  <a:schemeClr val="lt1"/>
                </a:solidFill>
              </a:rPr>
              <a:t>This will display a graph corresponding to the data points taken.</a:t>
            </a:r>
            <a:endParaRPr sz="1000">
              <a:solidFill>
                <a:schemeClr val="lt1"/>
              </a:solidFill>
            </a:endParaRPr>
          </a:p>
          <a:p>
            <a:pPr indent="-292100" lvl="0" marL="457200" rtl="0" algn="l">
              <a:lnSpc>
                <a:spcPct val="110000"/>
              </a:lnSpc>
              <a:spcBef>
                <a:spcPts val="0"/>
              </a:spcBef>
              <a:spcAft>
                <a:spcPts val="0"/>
              </a:spcAft>
              <a:buClr>
                <a:schemeClr val="lt1"/>
              </a:buClr>
              <a:buSzPts val="1000"/>
              <a:buAutoNum type="alphaLcPeriod"/>
            </a:pPr>
            <a:r>
              <a:rPr lang="en" sz="1000">
                <a:solidFill>
                  <a:schemeClr val="lt1"/>
                </a:solidFill>
              </a:rPr>
              <a:t>You can select the format by selecting “Magnitude (Vrms)” or “Magnitude (dB)” and also selecting “Sinusoid” or “Triangle”.</a:t>
            </a:r>
            <a:endParaRPr sz="1000">
              <a:solidFill>
                <a:schemeClr val="lt1"/>
              </a:solidFill>
            </a:endParaRPr>
          </a:p>
          <a:p>
            <a:pPr indent="0" lvl="0" marL="0" rtl="0" algn="l">
              <a:lnSpc>
                <a:spcPct val="110000"/>
              </a:lnSpc>
              <a:spcBef>
                <a:spcPts val="1000"/>
              </a:spcBef>
              <a:spcAft>
                <a:spcPts val="1000"/>
              </a:spcAft>
              <a:buNone/>
            </a:pPr>
            <a:r>
              <a:rPr lang="en" sz="1000">
                <a:solidFill>
                  <a:schemeClr val="lt1"/>
                </a:solidFill>
              </a:rPr>
              <a:t>12. You can save the data points into a csv by pressing the “Save Data Points As” button and selecting a destination.</a:t>
            </a:r>
            <a:endParaRPr>
              <a:solidFill>
                <a:schemeClr val="lt1"/>
              </a:solidFill>
              <a:latin typeface="Lato"/>
              <a:ea typeface="Lato"/>
              <a:cs typeface="Lato"/>
              <a:sym typeface="Lato"/>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26"/>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Demo</a:t>
            </a:r>
            <a:endParaRPr/>
          </a:p>
        </p:txBody>
      </p:sp>
      <p:pic>
        <p:nvPicPr>
          <p:cNvPr descr="Demonstration of a filter circuit frequency response analyzer." id="218" name="Google Shape;218;p26" title="Frequency Response Analyzer SDMay21-49 Demo">
            <a:hlinkClick r:id="rId3"/>
          </p:cNvPr>
          <p:cNvPicPr preferRelativeResize="0"/>
          <p:nvPr/>
        </p:nvPicPr>
        <p:blipFill>
          <a:blip r:embed="rId4">
            <a:alphaModFix/>
          </a:blip>
          <a:stretch>
            <a:fillRect/>
          </a:stretch>
        </p:blipFill>
        <p:spPr>
          <a:xfrm>
            <a:off x="2286000" y="1185775"/>
            <a:ext cx="4572000" cy="3429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8"/>
                                        </p:tgtEl>
                                        <p:attrNameLst>
                                          <p:attrName>style.visibility</p:attrName>
                                        </p:attrNameLst>
                                      </p:cBhvr>
                                      <p:to>
                                        <p:strVal val="visible"/>
                                      </p:to>
                                    </p:set>
                                    <p:animEffect filter="fade" transition="in">
                                      <p:cBhvr>
                                        <p:cTn dur="1000"/>
                                        <p:tgtEl>
                                          <p:spTgt spid="21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27"/>
          <p:cNvSpPr txBox="1"/>
          <p:nvPr>
            <p:ph type="title"/>
          </p:nvPr>
        </p:nvSpPr>
        <p:spPr>
          <a:xfrm>
            <a:off x="823850" y="866775"/>
            <a:ext cx="4587000" cy="35211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Q &amp; A</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14"/>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Project Statement </a:t>
            </a:r>
            <a:endParaRPr/>
          </a:p>
        </p:txBody>
      </p:sp>
      <p:sp>
        <p:nvSpPr>
          <p:cNvPr id="141" name="Google Shape;141;p14"/>
          <p:cNvSpPr txBox="1"/>
          <p:nvPr>
            <p:ph idx="1" type="body"/>
          </p:nvPr>
        </p:nvSpPr>
        <p:spPr>
          <a:xfrm>
            <a:off x="1297500" y="1567550"/>
            <a:ext cx="7038900" cy="2911200"/>
          </a:xfrm>
          <a:prstGeom prst="rect">
            <a:avLst/>
          </a:prstGeom>
        </p:spPr>
        <p:txBody>
          <a:bodyPr anchorCtr="0" anchor="t" bIns="91425" lIns="91425" spcFirstLastPara="1" rIns="91425" wrap="square" tIns="91425">
            <a:normAutofit/>
          </a:bodyPr>
          <a:lstStyle/>
          <a:p>
            <a:pPr indent="-311150" lvl="0" marL="457200" rtl="0" algn="l">
              <a:spcBef>
                <a:spcPts val="0"/>
              </a:spcBef>
              <a:spcAft>
                <a:spcPts val="0"/>
              </a:spcAft>
              <a:buSzPts val="1300"/>
              <a:buChar char="●"/>
            </a:pPr>
            <a:r>
              <a:rPr lang="en"/>
              <a:t>Due to  the COVID19 pandemic, students are left without lab equipment while taking electronics courses. Students had the option of using analog exploration boards, but, these boards went out of  production and cost $399 each. </a:t>
            </a:r>
            <a:endParaRPr/>
          </a:p>
          <a:p>
            <a:pPr indent="-311150" lvl="0" marL="457200" rtl="0" algn="l">
              <a:spcBef>
                <a:spcPts val="0"/>
              </a:spcBef>
              <a:spcAft>
                <a:spcPts val="0"/>
              </a:spcAft>
              <a:buSzPts val="1300"/>
              <a:buChar char="●"/>
            </a:pPr>
            <a:r>
              <a:rPr lang="en"/>
              <a:t>One part of electronics courses such as EE230  is frequency response analysis of filter circuits.</a:t>
            </a:r>
            <a:endParaRPr/>
          </a:p>
          <a:p>
            <a:pPr indent="-311150" lvl="0" marL="457200" rtl="0" algn="l">
              <a:spcBef>
                <a:spcPts val="0"/>
              </a:spcBef>
              <a:spcAft>
                <a:spcPts val="0"/>
              </a:spcAft>
              <a:buSzPts val="1300"/>
              <a:buChar char="●"/>
            </a:pPr>
            <a:r>
              <a:rPr lang="en"/>
              <a:t>The goal of o</a:t>
            </a:r>
            <a:r>
              <a:rPr lang="en"/>
              <a:t>ur project is to create an affordable and simple frequency response analysis device that students can use anywhere.</a:t>
            </a:r>
            <a:endParaRPr/>
          </a:p>
          <a:p>
            <a:pPr indent="0" lvl="0" marL="0" rtl="0" algn="l">
              <a:spcBef>
                <a:spcPts val="1200"/>
              </a:spcBef>
              <a:spcAft>
                <a:spcPts val="120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15"/>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Requirements</a:t>
            </a:r>
            <a:endParaRPr/>
          </a:p>
        </p:txBody>
      </p:sp>
      <p:sp>
        <p:nvSpPr>
          <p:cNvPr id="147" name="Google Shape;147;p15"/>
          <p:cNvSpPr txBox="1"/>
          <p:nvPr>
            <p:ph idx="1" type="body"/>
          </p:nvPr>
        </p:nvSpPr>
        <p:spPr>
          <a:xfrm>
            <a:off x="1297500" y="1212325"/>
            <a:ext cx="7353900" cy="34206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en"/>
              <a:t>Technical:</a:t>
            </a:r>
            <a:endParaRPr/>
          </a:p>
          <a:p>
            <a:pPr indent="-311150" lvl="0" marL="457200" rtl="0" algn="l">
              <a:spcBef>
                <a:spcPts val="1200"/>
              </a:spcBef>
              <a:spcAft>
                <a:spcPts val="0"/>
              </a:spcAft>
              <a:buSzPts val="1300"/>
              <a:buChar char="●"/>
            </a:pPr>
            <a:r>
              <a:rPr lang="en"/>
              <a:t>Sweepable AC source</a:t>
            </a:r>
            <a:endParaRPr/>
          </a:p>
          <a:p>
            <a:pPr indent="-298450" lvl="1" marL="914400" rtl="0" algn="l">
              <a:spcBef>
                <a:spcPts val="0"/>
              </a:spcBef>
              <a:spcAft>
                <a:spcPts val="0"/>
              </a:spcAft>
              <a:buSzPts val="1100"/>
              <a:buChar char="○"/>
            </a:pPr>
            <a:r>
              <a:rPr lang="en"/>
              <a:t>Frequency ranging from 10 Hz to 1 MHz</a:t>
            </a:r>
            <a:endParaRPr/>
          </a:p>
          <a:p>
            <a:pPr indent="-311150" lvl="0" marL="457200" rtl="0" algn="l">
              <a:spcBef>
                <a:spcPts val="0"/>
              </a:spcBef>
              <a:spcAft>
                <a:spcPts val="0"/>
              </a:spcAft>
              <a:buSzPts val="1300"/>
              <a:buChar char="●"/>
            </a:pPr>
            <a:r>
              <a:rPr lang="en"/>
              <a:t>Chip to measure RMS value</a:t>
            </a:r>
            <a:endParaRPr/>
          </a:p>
          <a:p>
            <a:pPr indent="-311150" lvl="0" marL="457200" rtl="0" algn="l">
              <a:spcBef>
                <a:spcPts val="0"/>
              </a:spcBef>
              <a:spcAft>
                <a:spcPts val="0"/>
              </a:spcAft>
              <a:buSzPts val="1300"/>
              <a:buChar char="●"/>
            </a:pPr>
            <a:r>
              <a:rPr lang="en"/>
              <a:t>Microcontroller</a:t>
            </a:r>
            <a:endParaRPr/>
          </a:p>
          <a:p>
            <a:pPr indent="-285750" lvl="1" marL="914400" rtl="0" algn="l">
              <a:spcBef>
                <a:spcPts val="0"/>
              </a:spcBef>
              <a:spcAft>
                <a:spcPts val="0"/>
              </a:spcAft>
              <a:buSzPts val="900"/>
              <a:buChar char="○"/>
            </a:pPr>
            <a:r>
              <a:rPr lang="en"/>
              <a:t>A</a:t>
            </a:r>
            <a:r>
              <a:rPr lang="en"/>
              <a:t>utomate sweep &amp; measurement</a:t>
            </a:r>
            <a:endParaRPr/>
          </a:p>
          <a:p>
            <a:pPr indent="-311150" lvl="0" marL="457200" rtl="0" algn="l">
              <a:spcBef>
                <a:spcPts val="0"/>
              </a:spcBef>
              <a:spcAft>
                <a:spcPts val="0"/>
              </a:spcAft>
              <a:buSzPts val="1300"/>
              <a:buChar char="●"/>
            </a:pPr>
            <a:r>
              <a:rPr lang="en"/>
              <a:t>Memory module</a:t>
            </a:r>
            <a:endParaRPr/>
          </a:p>
          <a:p>
            <a:pPr indent="-298450" lvl="1" marL="914400" rtl="0" algn="l">
              <a:spcBef>
                <a:spcPts val="0"/>
              </a:spcBef>
              <a:spcAft>
                <a:spcPts val="0"/>
              </a:spcAft>
              <a:buSzPts val="1100"/>
              <a:buChar char="○"/>
            </a:pPr>
            <a:r>
              <a:rPr lang="en"/>
              <a:t>Storing results</a:t>
            </a:r>
            <a:endParaRPr/>
          </a:p>
          <a:p>
            <a:pPr indent="-311150" lvl="0" marL="457200" rtl="0" algn="l">
              <a:spcBef>
                <a:spcPts val="0"/>
              </a:spcBef>
              <a:spcAft>
                <a:spcPts val="0"/>
              </a:spcAft>
              <a:buSzPts val="1300"/>
              <a:buChar char="●"/>
            </a:pPr>
            <a:r>
              <a:rPr lang="en"/>
              <a:t>Interface</a:t>
            </a:r>
            <a:endParaRPr/>
          </a:p>
          <a:p>
            <a:pPr indent="-298450" lvl="1" marL="914400" rtl="0" algn="l">
              <a:spcBef>
                <a:spcPts val="0"/>
              </a:spcBef>
              <a:spcAft>
                <a:spcPts val="0"/>
              </a:spcAft>
              <a:buSzPts val="1100"/>
              <a:buChar char="○"/>
            </a:pPr>
            <a:r>
              <a:rPr lang="en"/>
              <a:t>Control and review </a:t>
            </a:r>
            <a:r>
              <a:rPr lang="en"/>
              <a:t>measurements</a:t>
            </a:r>
            <a:endParaRPr/>
          </a:p>
          <a:p>
            <a:pPr indent="0" lvl="0" marL="0" rtl="0" algn="l">
              <a:spcBef>
                <a:spcPts val="1200"/>
              </a:spcBef>
              <a:spcAft>
                <a:spcPts val="0"/>
              </a:spcAft>
              <a:buNone/>
            </a:pPr>
            <a:r>
              <a:rPr lang="en"/>
              <a:t>Non-Functional:</a:t>
            </a:r>
            <a:endParaRPr/>
          </a:p>
          <a:p>
            <a:pPr indent="-311150" lvl="0" marL="457200" rtl="0" algn="l">
              <a:spcBef>
                <a:spcPts val="1200"/>
              </a:spcBef>
              <a:spcAft>
                <a:spcPts val="0"/>
              </a:spcAft>
              <a:buSzPts val="1300"/>
              <a:buChar char="●"/>
            </a:pPr>
            <a:r>
              <a:rPr lang="en"/>
              <a:t>Portable</a:t>
            </a:r>
            <a:endParaRPr/>
          </a:p>
          <a:p>
            <a:pPr indent="-311150" lvl="0" marL="457200" rtl="0" algn="l">
              <a:spcBef>
                <a:spcPts val="0"/>
              </a:spcBef>
              <a:spcAft>
                <a:spcPts val="0"/>
              </a:spcAft>
              <a:buSzPts val="1300"/>
              <a:buChar char="●"/>
            </a:pPr>
            <a:r>
              <a:rPr lang="en"/>
              <a:t>Easy to use</a:t>
            </a:r>
            <a:endParaRPr/>
          </a:p>
          <a:p>
            <a:pPr indent="-311150" lvl="0" marL="457200" rtl="0" algn="l">
              <a:spcBef>
                <a:spcPts val="0"/>
              </a:spcBef>
              <a:spcAft>
                <a:spcPts val="0"/>
              </a:spcAft>
              <a:buSzPts val="1300"/>
              <a:buChar char="●"/>
            </a:pPr>
            <a:r>
              <a:rPr lang="en"/>
              <a:t>Cost less than $25</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16"/>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New Skills/Knowledge Gained</a:t>
            </a:r>
            <a:endParaRPr/>
          </a:p>
        </p:txBody>
      </p:sp>
      <p:sp>
        <p:nvSpPr>
          <p:cNvPr id="153" name="Google Shape;153;p16"/>
          <p:cNvSpPr txBox="1"/>
          <p:nvPr>
            <p:ph idx="1" type="body"/>
          </p:nvPr>
        </p:nvSpPr>
        <p:spPr>
          <a:xfrm>
            <a:off x="1297500" y="1567550"/>
            <a:ext cx="7038900" cy="2911200"/>
          </a:xfrm>
          <a:prstGeom prst="rect">
            <a:avLst/>
          </a:prstGeom>
        </p:spPr>
        <p:txBody>
          <a:bodyPr anchorCtr="0" anchor="t" bIns="91425" lIns="91425" spcFirstLastPara="1" rIns="91425" wrap="square" tIns="91425">
            <a:normAutofit/>
          </a:bodyPr>
          <a:lstStyle/>
          <a:p>
            <a:pPr indent="-311150" lvl="0" marL="457200" rtl="0" algn="l">
              <a:spcBef>
                <a:spcPts val="0"/>
              </a:spcBef>
              <a:spcAft>
                <a:spcPts val="0"/>
              </a:spcAft>
              <a:buSzPts val="1300"/>
              <a:buChar char="●"/>
            </a:pPr>
            <a:r>
              <a:rPr lang="en"/>
              <a:t>Python Programming</a:t>
            </a:r>
            <a:endParaRPr/>
          </a:p>
          <a:p>
            <a:pPr indent="-298450" lvl="1" marL="914400" rtl="0" algn="l">
              <a:spcBef>
                <a:spcPts val="0"/>
              </a:spcBef>
              <a:spcAft>
                <a:spcPts val="0"/>
              </a:spcAft>
              <a:buSzPts val="1100"/>
              <a:buChar char="○"/>
            </a:pPr>
            <a:r>
              <a:rPr lang="en"/>
              <a:t>Used to design the user interface</a:t>
            </a:r>
            <a:endParaRPr/>
          </a:p>
          <a:p>
            <a:pPr indent="-311150" lvl="0" marL="457200" rtl="0" algn="l">
              <a:spcBef>
                <a:spcPts val="0"/>
              </a:spcBef>
              <a:spcAft>
                <a:spcPts val="0"/>
              </a:spcAft>
              <a:buSzPts val="1300"/>
              <a:buChar char="●"/>
            </a:pPr>
            <a:r>
              <a:rPr lang="en"/>
              <a:t>PCB design using KiCAD</a:t>
            </a:r>
            <a:endParaRPr/>
          </a:p>
          <a:p>
            <a:pPr indent="-311150" lvl="0" marL="457200" rtl="0" algn="l">
              <a:spcBef>
                <a:spcPts val="0"/>
              </a:spcBef>
              <a:spcAft>
                <a:spcPts val="0"/>
              </a:spcAft>
              <a:buSzPts val="1300"/>
              <a:buChar char="●"/>
            </a:pPr>
            <a:r>
              <a:rPr lang="en"/>
              <a:t>Arduino Programming (C++)</a:t>
            </a:r>
            <a:endParaRPr/>
          </a:p>
          <a:p>
            <a:pPr indent="-311150" lvl="0" marL="457200" rtl="0" algn="l">
              <a:spcBef>
                <a:spcPts val="0"/>
              </a:spcBef>
              <a:spcAft>
                <a:spcPts val="0"/>
              </a:spcAft>
              <a:buSzPts val="1300"/>
              <a:buChar char="●"/>
            </a:pPr>
            <a:r>
              <a:rPr lang="en"/>
              <a:t>MCU Programming</a:t>
            </a:r>
            <a:endParaRPr/>
          </a:p>
          <a:p>
            <a:pPr indent="-298450" lvl="1" marL="914400" rtl="0" algn="l">
              <a:spcBef>
                <a:spcPts val="0"/>
              </a:spcBef>
              <a:spcAft>
                <a:spcPts val="0"/>
              </a:spcAft>
              <a:buSzPts val="1100"/>
              <a:buChar char="○"/>
            </a:pPr>
            <a:r>
              <a:rPr lang="en"/>
              <a:t>Used to set up the function generator IC </a:t>
            </a:r>
            <a:endParaRPr/>
          </a:p>
          <a:p>
            <a:pPr indent="-311150" lvl="0" marL="457200" rtl="0" algn="l">
              <a:spcBef>
                <a:spcPts val="0"/>
              </a:spcBef>
              <a:spcAft>
                <a:spcPts val="0"/>
              </a:spcAft>
              <a:buSzPts val="1300"/>
              <a:buChar char="●"/>
            </a:pPr>
            <a:r>
              <a:rPr lang="en"/>
              <a:t>Application Specific Integrated Circuit (ASIC)  unit testing</a:t>
            </a:r>
            <a:endParaRPr/>
          </a:p>
          <a:p>
            <a:pPr indent="-298450" lvl="1" marL="914400" rtl="0" algn="l">
              <a:spcBef>
                <a:spcPts val="0"/>
              </a:spcBef>
              <a:spcAft>
                <a:spcPts val="0"/>
              </a:spcAft>
              <a:buSzPts val="1100"/>
              <a:buChar char="○"/>
            </a:pPr>
            <a:r>
              <a:rPr lang="en"/>
              <a:t>Used for testing both the function generator and the RMS to DC convertor</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17"/>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Development Process</a:t>
            </a:r>
            <a:endParaRPr/>
          </a:p>
        </p:txBody>
      </p:sp>
      <p:sp>
        <p:nvSpPr>
          <p:cNvPr id="159" name="Google Shape;159;p17"/>
          <p:cNvSpPr txBox="1"/>
          <p:nvPr>
            <p:ph idx="1" type="body"/>
          </p:nvPr>
        </p:nvSpPr>
        <p:spPr>
          <a:xfrm>
            <a:off x="1297500" y="1567550"/>
            <a:ext cx="7038900" cy="2911200"/>
          </a:xfrm>
          <a:prstGeom prst="rect">
            <a:avLst/>
          </a:prstGeom>
        </p:spPr>
        <p:txBody>
          <a:bodyPr anchorCtr="0" anchor="t" bIns="91425" lIns="91425" spcFirstLastPara="1" rIns="91425" wrap="square" tIns="91425">
            <a:normAutofit lnSpcReduction="20000"/>
          </a:bodyPr>
          <a:lstStyle/>
          <a:p>
            <a:pPr indent="-311150" lvl="0" marL="457200" rtl="0" algn="l">
              <a:spcBef>
                <a:spcPts val="0"/>
              </a:spcBef>
              <a:spcAft>
                <a:spcPts val="0"/>
              </a:spcAft>
              <a:buSzPts val="1300"/>
              <a:buChar char="●"/>
            </a:pPr>
            <a:r>
              <a:rPr lang="en"/>
              <a:t>Waterfall method</a:t>
            </a:r>
            <a:endParaRPr/>
          </a:p>
          <a:p>
            <a:pPr indent="-298450" lvl="1" marL="914400" rtl="0" algn="l">
              <a:spcBef>
                <a:spcPts val="0"/>
              </a:spcBef>
              <a:spcAft>
                <a:spcPts val="0"/>
              </a:spcAft>
              <a:buSzPts val="1100"/>
              <a:buChar char="○"/>
            </a:pPr>
            <a:r>
              <a:rPr lang="en"/>
              <a:t>1 task at a time</a:t>
            </a:r>
            <a:endParaRPr/>
          </a:p>
          <a:p>
            <a:pPr indent="-298450" lvl="1" marL="914400" rtl="0" algn="l">
              <a:spcBef>
                <a:spcPts val="0"/>
              </a:spcBef>
              <a:spcAft>
                <a:spcPts val="0"/>
              </a:spcAft>
              <a:buSzPts val="1100"/>
              <a:buChar char="○"/>
            </a:pPr>
            <a:r>
              <a:rPr lang="en"/>
              <a:t>Kept us organized</a:t>
            </a:r>
            <a:endParaRPr/>
          </a:p>
          <a:p>
            <a:pPr indent="-311150" lvl="0" marL="457200" rtl="0" algn="l">
              <a:spcBef>
                <a:spcPts val="0"/>
              </a:spcBef>
              <a:spcAft>
                <a:spcPts val="0"/>
              </a:spcAft>
              <a:buSzPts val="1300"/>
              <a:buChar char="●"/>
            </a:pPr>
            <a:r>
              <a:rPr lang="en"/>
              <a:t>Reviewed project and met with client</a:t>
            </a:r>
            <a:endParaRPr/>
          </a:p>
          <a:p>
            <a:pPr indent="-311150" lvl="0" marL="457200" rtl="0" algn="l">
              <a:spcBef>
                <a:spcPts val="0"/>
              </a:spcBef>
              <a:spcAft>
                <a:spcPts val="0"/>
              </a:spcAft>
              <a:buSzPts val="1300"/>
              <a:buChar char="●"/>
            </a:pPr>
            <a:r>
              <a:rPr lang="en"/>
              <a:t>Created conceptual  design</a:t>
            </a:r>
            <a:endParaRPr/>
          </a:p>
          <a:p>
            <a:pPr indent="-298450" lvl="1" marL="914400" rtl="0" algn="l">
              <a:spcBef>
                <a:spcPts val="0"/>
              </a:spcBef>
              <a:spcAft>
                <a:spcPts val="0"/>
              </a:spcAft>
              <a:buSzPts val="1100"/>
              <a:buChar char="○"/>
            </a:pPr>
            <a:r>
              <a:rPr lang="en"/>
              <a:t>Led to detailed design</a:t>
            </a:r>
            <a:endParaRPr/>
          </a:p>
          <a:p>
            <a:pPr indent="-311150" lvl="0" marL="457200" rtl="0" algn="l">
              <a:spcBef>
                <a:spcPts val="0"/>
              </a:spcBef>
              <a:spcAft>
                <a:spcPts val="0"/>
              </a:spcAft>
              <a:buSzPts val="1300"/>
              <a:buChar char="●"/>
            </a:pPr>
            <a:r>
              <a:rPr lang="en"/>
              <a:t>Designed Function Generator Module</a:t>
            </a:r>
            <a:endParaRPr/>
          </a:p>
          <a:p>
            <a:pPr indent="-298450" lvl="1" marL="914400" rtl="0" algn="l">
              <a:spcBef>
                <a:spcPts val="0"/>
              </a:spcBef>
              <a:spcAft>
                <a:spcPts val="0"/>
              </a:spcAft>
              <a:buSzPts val="1100"/>
              <a:buChar char="○"/>
            </a:pPr>
            <a:r>
              <a:rPr lang="en"/>
              <a:t>Created Arduino Code (C++)</a:t>
            </a:r>
            <a:endParaRPr/>
          </a:p>
          <a:p>
            <a:pPr indent="-298450" lvl="1" marL="914400" rtl="0" algn="l">
              <a:spcBef>
                <a:spcPts val="0"/>
              </a:spcBef>
              <a:spcAft>
                <a:spcPts val="0"/>
              </a:spcAft>
              <a:buSzPts val="1100"/>
              <a:buChar char="○"/>
            </a:pPr>
            <a:r>
              <a:rPr lang="en"/>
              <a:t>Performed Unit Tests</a:t>
            </a:r>
            <a:endParaRPr/>
          </a:p>
          <a:p>
            <a:pPr indent="-311150" lvl="0" marL="457200" rtl="0" algn="l">
              <a:spcBef>
                <a:spcPts val="0"/>
              </a:spcBef>
              <a:spcAft>
                <a:spcPts val="0"/>
              </a:spcAft>
              <a:buSzPts val="1300"/>
              <a:buChar char="●"/>
            </a:pPr>
            <a:r>
              <a:rPr lang="en"/>
              <a:t>Designed RMS to DC Converter Module</a:t>
            </a:r>
            <a:endParaRPr/>
          </a:p>
          <a:p>
            <a:pPr indent="-298450" lvl="1" marL="914400" rtl="0" algn="l">
              <a:spcBef>
                <a:spcPts val="0"/>
              </a:spcBef>
              <a:spcAft>
                <a:spcPts val="0"/>
              </a:spcAft>
              <a:buSzPts val="1100"/>
              <a:buChar char="○"/>
            </a:pPr>
            <a:r>
              <a:rPr lang="en"/>
              <a:t>Performed Unit Tests</a:t>
            </a:r>
            <a:endParaRPr/>
          </a:p>
          <a:p>
            <a:pPr indent="-311150" lvl="0" marL="457200" rtl="0" algn="l">
              <a:spcBef>
                <a:spcPts val="0"/>
              </a:spcBef>
              <a:spcAft>
                <a:spcPts val="0"/>
              </a:spcAft>
              <a:buSzPts val="1300"/>
              <a:buChar char="●"/>
            </a:pPr>
            <a:r>
              <a:rPr lang="en"/>
              <a:t>Created Frequency Response Analyzer </a:t>
            </a:r>
            <a:r>
              <a:rPr lang="en"/>
              <a:t>Application</a:t>
            </a:r>
            <a:r>
              <a:rPr lang="en"/>
              <a:t> (Python)</a:t>
            </a:r>
            <a:endParaRPr/>
          </a:p>
          <a:p>
            <a:pPr indent="-298450" lvl="1" marL="914400" rtl="0" algn="l">
              <a:spcBef>
                <a:spcPts val="0"/>
              </a:spcBef>
              <a:spcAft>
                <a:spcPts val="0"/>
              </a:spcAft>
              <a:buSzPts val="1100"/>
              <a:buChar char="○"/>
            </a:pPr>
            <a:r>
              <a:rPr lang="en"/>
              <a:t>Performed Unit Tests</a:t>
            </a:r>
            <a:endParaRPr/>
          </a:p>
          <a:p>
            <a:pPr indent="-311150" lvl="0" marL="457200" rtl="0" algn="l">
              <a:spcBef>
                <a:spcPts val="0"/>
              </a:spcBef>
              <a:spcAft>
                <a:spcPts val="0"/>
              </a:spcAft>
              <a:buSzPts val="1300"/>
              <a:buChar char="●"/>
            </a:pPr>
            <a:r>
              <a:rPr lang="en"/>
              <a:t>Integrated Modules</a:t>
            </a:r>
            <a:endParaRPr/>
          </a:p>
          <a:p>
            <a:pPr indent="-298450" lvl="1" marL="914400" rtl="0" algn="l">
              <a:spcBef>
                <a:spcPts val="0"/>
              </a:spcBef>
              <a:spcAft>
                <a:spcPts val="0"/>
              </a:spcAft>
              <a:buSzPts val="1100"/>
              <a:buChar char="○"/>
            </a:pPr>
            <a:r>
              <a:rPr lang="en"/>
              <a:t>Performed System Testing &amp; Verification</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18"/>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Design </a:t>
            </a:r>
            <a:r>
              <a:rPr lang="en"/>
              <a:t>Conception</a:t>
            </a:r>
            <a:endParaRPr/>
          </a:p>
        </p:txBody>
      </p:sp>
      <p:pic>
        <p:nvPicPr>
          <p:cNvPr id="165" name="Google Shape;165;p18"/>
          <p:cNvPicPr preferRelativeResize="0"/>
          <p:nvPr/>
        </p:nvPicPr>
        <p:blipFill>
          <a:blip r:embed="rId3">
            <a:alphaModFix/>
          </a:blip>
          <a:stretch>
            <a:fillRect/>
          </a:stretch>
        </p:blipFill>
        <p:spPr>
          <a:xfrm>
            <a:off x="2736988" y="1376500"/>
            <a:ext cx="4159930" cy="35308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19"/>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Design Evolution</a:t>
            </a:r>
            <a:endParaRPr/>
          </a:p>
        </p:txBody>
      </p:sp>
      <p:sp>
        <p:nvSpPr>
          <p:cNvPr id="171" name="Google Shape;171;p19"/>
          <p:cNvSpPr txBox="1"/>
          <p:nvPr>
            <p:ph idx="1" type="body"/>
          </p:nvPr>
        </p:nvSpPr>
        <p:spPr>
          <a:xfrm>
            <a:off x="1297500" y="1307850"/>
            <a:ext cx="7038900" cy="3445500"/>
          </a:xfrm>
          <a:prstGeom prst="rect">
            <a:avLst/>
          </a:prstGeom>
        </p:spPr>
        <p:txBody>
          <a:bodyPr anchorCtr="0" anchor="t" bIns="91425" lIns="91425" spcFirstLastPara="1" rIns="91425" wrap="square" tIns="91425">
            <a:normAutofit/>
          </a:bodyPr>
          <a:lstStyle/>
          <a:p>
            <a:pPr indent="-311150" lvl="0" marL="457200" rtl="0" algn="l">
              <a:spcBef>
                <a:spcPts val="0"/>
              </a:spcBef>
              <a:spcAft>
                <a:spcPts val="0"/>
              </a:spcAft>
              <a:buSzPts val="1300"/>
              <a:buChar char="●"/>
            </a:pPr>
            <a:r>
              <a:rPr lang="en"/>
              <a:t>Software developed </a:t>
            </a:r>
            <a:endParaRPr/>
          </a:p>
          <a:p>
            <a:pPr indent="-298450" lvl="1" marL="914400" rtl="0" algn="l">
              <a:spcBef>
                <a:spcPts val="0"/>
              </a:spcBef>
              <a:spcAft>
                <a:spcPts val="0"/>
              </a:spcAft>
              <a:buSzPts val="1100"/>
              <a:buChar char="○"/>
            </a:pPr>
            <a:r>
              <a:rPr lang="en"/>
              <a:t>LCD screen removed</a:t>
            </a:r>
            <a:endParaRPr/>
          </a:p>
          <a:p>
            <a:pPr indent="-298450" lvl="2" marL="1371600" rtl="0" algn="l">
              <a:spcBef>
                <a:spcPts val="0"/>
              </a:spcBef>
              <a:spcAft>
                <a:spcPts val="0"/>
              </a:spcAft>
              <a:buSzPts val="1100"/>
              <a:buChar char="■"/>
            </a:pPr>
            <a:r>
              <a:rPr lang="en"/>
              <a:t>Software plots the frequency responses on logarithmic plot to the PC</a:t>
            </a:r>
            <a:endParaRPr/>
          </a:p>
          <a:p>
            <a:pPr indent="-298450" lvl="1" marL="914400" rtl="0" algn="l">
              <a:spcBef>
                <a:spcPts val="0"/>
              </a:spcBef>
              <a:spcAft>
                <a:spcPts val="0"/>
              </a:spcAft>
              <a:buSzPts val="1100"/>
              <a:buChar char="○"/>
            </a:pPr>
            <a:r>
              <a:rPr lang="en"/>
              <a:t>Frequency generation knob removed</a:t>
            </a:r>
            <a:endParaRPr/>
          </a:p>
          <a:p>
            <a:pPr indent="-298450" lvl="2" marL="1371600" rtl="0" algn="l">
              <a:spcBef>
                <a:spcPts val="0"/>
              </a:spcBef>
              <a:spcAft>
                <a:spcPts val="0"/>
              </a:spcAft>
              <a:buSzPts val="1100"/>
              <a:buChar char="■"/>
            </a:pPr>
            <a:r>
              <a:rPr lang="en"/>
              <a:t>Device does a sweep through the entire frequency range</a:t>
            </a:r>
            <a:endParaRPr/>
          </a:p>
          <a:p>
            <a:pPr indent="-298450" lvl="1" marL="914400" rtl="0" algn="l">
              <a:spcBef>
                <a:spcPts val="0"/>
              </a:spcBef>
              <a:spcAft>
                <a:spcPts val="0"/>
              </a:spcAft>
              <a:buSzPts val="1100"/>
              <a:buChar char="○"/>
            </a:pPr>
            <a:r>
              <a:rPr lang="en"/>
              <a:t>No SD port</a:t>
            </a:r>
            <a:endParaRPr/>
          </a:p>
          <a:p>
            <a:pPr indent="-298450" lvl="2" marL="1371600" rtl="0" algn="l">
              <a:spcBef>
                <a:spcPts val="0"/>
              </a:spcBef>
              <a:spcAft>
                <a:spcPts val="0"/>
              </a:spcAft>
              <a:buSzPts val="1100"/>
              <a:buChar char="■"/>
            </a:pPr>
            <a:r>
              <a:rPr lang="en"/>
              <a:t>Results were automatically saved to a csv file through the usb port</a:t>
            </a:r>
            <a:endParaRPr/>
          </a:p>
          <a:p>
            <a:pPr indent="-311150" lvl="0" marL="457200" rtl="0" algn="l">
              <a:spcBef>
                <a:spcPts val="0"/>
              </a:spcBef>
              <a:spcAft>
                <a:spcPts val="0"/>
              </a:spcAft>
              <a:buSzPts val="1300"/>
              <a:buChar char="●"/>
            </a:pPr>
            <a:r>
              <a:rPr lang="en"/>
              <a:t>Completed product</a:t>
            </a:r>
            <a:endParaRPr/>
          </a:p>
          <a:p>
            <a:pPr indent="-298450" lvl="1" marL="914400" rtl="0" algn="l">
              <a:spcBef>
                <a:spcPts val="0"/>
              </a:spcBef>
              <a:spcAft>
                <a:spcPts val="0"/>
              </a:spcAft>
              <a:buSzPts val="1100"/>
              <a:buChar char="○"/>
            </a:pPr>
            <a:r>
              <a:rPr lang="en"/>
              <a:t>The product is no longer sold as a bag of parts.</a:t>
            </a:r>
            <a:endParaRPr/>
          </a:p>
          <a:p>
            <a:pPr indent="-298450" lvl="1" marL="914400" rtl="0" algn="l">
              <a:spcBef>
                <a:spcPts val="0"/>
              </a:spcBef>
              <a:spcAft>
                <a:spcPts val="0"/>
              </a:spcAft>
              <a:buSzPts val="1100"/>
              <a:buChar char="○"/>
            </a:pPr>
            <a:r>
              <a:rPr lang="en"/>
              <a:t>A PCB was designed so that there can be no soldering errors by the user</a:t>
            </a:r>
            <a:endParaRPr/>
          </a:p>
          <a:p>
            <a:pPr indent="-311150" lvl="0" marL="457200" rtl="0" algn="l">
              <a:spcBef>
                <a:spcPts val="0"/>
              </a:spcBef>
              <a:spcAft>
                <a:spcPts val="0"/>
              </a:spcAft>
              <a:buSzPts val="1300"/>
              <a:buChar char="●"/>
            </a:pPr>
            <a:r>
              <a:rPr lang="en"/>
              <a:t>Price</a:t>
            </a:r>
            <a:endParaRPr/>
          </a:p>
          <a:p>
            <a:pPr indent="-298450" lvl="1" marL="914400" rtl="0" algn="l">
              <a:spcBef>
                <a:spcPts val="0"/>
              </a:spcBef>
              <a:spcAft>
                <a:spcPts val="0"/>
              </a:spcAft>
              <a:buSzPts val="1100"/>
              <a:buChar char="○"/>
            </a:pPr>
            <a:r>
              <a:rPr lang="en"/>
              <a:t>The two ICs cost $25 themselves</a:t>
            </a:r>
            <a:endParaRPr/>
          </a:p>
          <a:p>
            <a:pPr indent="-298450" lvl="1" marL="914400" rtl="0" algn="l">
              <a:spcBef>
                <a:spcPts val="0"/>
              </a:spcBef>
              <a:spcAft>
                <a:spcPts val="0"/>
              </a:spcAft>
              <a:buSzPts val="1100"/>
              <a:buChar char="○"/>
            </a:pPr>
            <a:r>
              <a:rPr lang="en"/>
              <a:t>Added requirement for the user to have an </a:t>
            </a:r>
            <a:r>
              <a:rPr lang="en"/>
              <a:t>arduino</a:t>
            </a:r>
            <a:r>
              <a:rPr lang="en"/>
              <a:t> already that they can plug into</a:t>
            </a:r>
            <a:endParaRPr/>
          </a:p>
          <a:p>
            <a:pPr indent="-311150" lvl="0" marL="457200" rtl="0" algn="l">
              <a:spcBef>
                <a:spcPts val="0"/>
              </a:spcBef>
              <a:spcAft>
                <a:spcPts val="0"/>
              </a:spcAft>
              <a:buSzPts val="1300"/>
              <a:buChar char="●"/>
            </a:pPr>
            <a:r>
              <a:rPr lang="en"/>
              <a:t>Power supply</a:t>
            </a:r>
            <a:endParaRPr/>
          </a:p>
          <a:p>
            <a:pPr indent="-298450" lvl="1" marL="914400" rtl="0" algn="l">
              <a:spcBef>
                <a:spcPts val="0"/>
              </a:spcBef>
              <a:spcAft>
                <a:spcPts val="0"/>
              </a:spcAft>
              <a:buSzPts val="1100"/>
              <a:buChar char="○"/>
            </a:pPr>
            <a:r>
              <a:rPr lang="en"/>
              <a:t>The device is to be powered with 12V  battery power</a:t>
            </a:r>
            <a:endParaRPr/>
          </a:p>
          <a:p>
            <a:pPr indent="-298450" lvl="1" marL="914400" rtl="0" algn="l">
              <a:spcBef>
                <a:spcPts val="0"/>
              </a:spcBef>
              <a:spcAft>
                <a:spcPts val="0"/>
              </a:spcAft>
              <a:buSzPts val="1100"/>
              <a:buChar char="○"/>
            </a:pPr>
            <a:r>
              <a:rPr lang="en"/>
              <a:t>This was done to eliminate grounding issues with PCs so that our device does not fry the PC</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20"/>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Design Schematic &amp; PCB</a:t>
            </a:r>
            <a:endParaRPr/>
          </a:p>
        </p:txBody>
      </p:sp>
      <p:pic>
        <p:nvPicPr>
          <p:cNvPr id="177" name="Google Shape;177;p20"/>
          <p:cNvPicPr preferRelativeResize="0"/>
          <p:nvPr/>
        </p:nvPicPr>
        <p:blipFill>
          <a:blip r:embed="rId3">
            <a:alphaModFix/>
          </a:blip>
          <a:stretch>
            <a:fillRect/>
          </a:stretch>
        </p:blipFill>
        <p:spPr>
          <a:xfrm>
            <a:off x="775400" y="1228500"/>
            <a:ext cx="8083099" cy="37346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21"/>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Software Interface</a:t>
            </a:r>
            <a:endParaRPr/>
          </a:p>
        </p:txBody>
      </p:sp>
      <p:pic>
        <p:nvPicPr>
          <p:cNvPr id="183" name="Google Shape;183;p21"/>
          <p:cNvPicPr preferRelativeResize="0"/>
          <p:nvPr/>
        </p:nvPicPr>
        <p:blipFill>
          <a:blip r:embed="rId3">
            <a:alphaModFix/>
          </a:blip>
          <a:stretch>
            <a:fillRect/>
          </a:stretch>
        </p:blipFill>
        <p:spPr>
          <a:xfrm>
            <a:off x="2206525" y="1129000"/>
            <a:ext cx="6702099" cy="3957374"/>
          </a:xfrm>
          <a:prstGeom prst="rect">
            <a:avLst/>
          </a:prstGeom>
          <a:noFill/>
          <a:ln>
            <a:noFill/>
          </a:ln>
        </p:spPr>
      </p:pic>
      <p:sp>
        <p:nvSpPr>
          <p:cNvPr id="184" name="Google Shape;184;p21"/>
          <p:cNvSpPr txBox="1"/>
          <p:nvPr/>
        </p:nvSpPr>
        <p:spPr>
          <a:xfrm>
            <a:off x="260075" y="2156100"/>
            <a:ext cx="17247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lt1"/>
                </a:solidFill>
                <a:latin typeface="Lato"/>
                <a:ea typeface="Lato"/>
                <a:cs typeface="Lato"/>
                <a:sym typeface="Lato"/>
              </a:rPr>
              <a:t>RC Low Pass Filter:</a:t>
            </a:r>
            <a:endParaRPr>
              <a:solidFill>
                <a:schemeClr val="lt1"/>
              </a:solidFill>
              <a:latin typeface="Lato"/>
              <a:ea typeface="Lato"/>
              <a:cs typeface="Lato"/>
              <a:sym typeface="Lato"/>
            </a:endParaRPr>
          </a:p>
          <a:p>
            <a:pPr indent="0" lvl="0" marL="0" rtl="0" algn="l">
              <a:spcBef>
                <a:spcPts val="0"/>
              </a:spcBef>
              <a:spcAft>
                <a:spcPts val="0"/>
              </a:spcAft>
              <a:buNone/>
            </a:pPr>
            <a:r>
              <a:rPr lang="en">
                <a:solidFill>
                  <a:schemeClr val="lt1"/>
                </a:solidFill>
                <a:latin typeface="Lato"/>
                <a:ea typeface="Lato"/>
                <a:cs typeface="Lato"/>
                <a:sym typeface="Lato"/>
              </a:rPr>
              <a:t>1/(2pi*akohm*10nf)   = 15.9KHz</a:t>
            </a:r>
            <a:endParaRPr>
              <a:solidFill>
                <a:schemeClr val="lt1"/>
              </a:solidFill>
              <a:latin typeface="Lato"/>
              <a:ea typeface="Lato"/>
              <a:cs typeface="Lato"/>
              <a:sym typeface="Lato"/>
            </a:endParaRPr>
          </a:p>
        </p:txBody>
      </p:sp>
    </p:spTree>
  </p:cSld>
  <p:clrMapOvr>
    <a:masterClrMapping/>
  </p:clrMapOvr>
</p:sld>
</file>

<file path=ppt/theme/theme1.xml><?xml version="1.0" encoding="utf-8"?>
<a:theme xmlns:a="http://schemas.openxmlformats.org/drawingml/2006/main" xmlns:r="http://schemas.openxmlformats.org/officeDocument/2006/relationships" name="Focus">
  <a:themeElements>
    <a:clrScheme name="Focus">
      <a:dk1>
        <a:srgbClr val="1B212C"/>
      </a:dk1>
      <a:lt1>
        <a:srgbClr val="FFFFFF"/>
      </a:lt1>
      <a:dk2>
        <a:srgbClr val="D9D9D9"/>
      </a:dk2>
      <a:lt2>
        <a:srgbClr val="82C7A5"/>
      </a:lt2>
      <a:accent1>
        <a:srgbClr val="0145AC"/>
      </a:accent1>
      <a:accent2>
        <a:srgbClr val="EECE1A"/>
      </a:accent2>
      <a:accent3>
        <a:srgbClr val="4E5567"/>
      </a:accent3>
      <a:accent4>
        <a:srgbClr val="F4D6AD"/>
      </a:accent4>
      <a:accent5>
        <a:srgbClr val="7890CD"/>
      </a:accent5>
      <a:accent6>
        <a:srgbClr val="F15E22"/>
      </a:accent6>
      <a:hlink>
        <a:srgbClr val="7890CD"/>
      </a:hlink>
      <a:folHlink>
        <a:srgbClr val="7890C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